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9144000" cx="6858000"/>
  <p:notesSz cx="6807200" cy="99393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96D14FC-33DA-4872-904A-643B6043DEA3}">
  <a:tblStyle styleId="{B96D14FC-33DA-4872-904A-643B6043DEA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6038" y="0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46300" y="1243013"/>
            <a:ext cx="251460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146300" y="1243013"/>
            <a:ext cx="251460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:notes"/>
          <p:cNvSpPr/>
          <p:nvPr>
            <p:ph idx="2" type="sldImg"/>
          </p:nvPr>
        </p:nvSpPr>
        <p:spPr>
          <a:xfrm>
            <a:off x="2146300" y="1243013"/>
            <a:ext cx="251460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&#10;縦書きテキスト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1772577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1227798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&#10;コンテンツ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3"/>
          <p:cNvGrpSpPr/>
          <p:nvPr/>
        </p:nvGrpSpPr>
        <p:grpSpPr>
          <a:xfrm>
            <a:off x="275624" y="1290028"/>
            <a:ext cx="5475726" cy="5946342"/>
            <a:chOff x="1121714" y="2087656"/>
            <a:chExt cx="3348466" cy="3636253"/>
          </a:xfrm>
        </p:grpSpPr>
        <p:sp>
          <p:nvSpPr>
            <p:cNvPr id="89" name="Google Shape;89;p13"/>
            <p:cNvSpPr/>
            <p:nvPr/>
          </p:nvSpPr>
          <p:spPr>
            <a:xfrm>
              <a:off x="1121714" y="2087656"/>
              <a:ext cx="1156840" cy="1404195"/>
            </a:xfrm>
            <a:prstGeom prst="roundRect">
              <a:avLst>
                <a:gd fmla="val 8360" name="adj"/>
              </a:avLst>
            </a:prstGeom>
            <a:solidFill>
              <a:srgbClr val="BFBFB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税抜き累積額査定</a:t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3011977" y="2087656"/>
              <a:ext cx="1458203" cy="1782248"/>
            </a:xfrm>
            <a:prstGeom prst="roundRect">
              <a:avLst>
                <a:gd fmla="val 8360" name="adj"/>
              </a:avLst>
            </a:prstGeom>
            <a:solidFill>
              <a:srgbClr val="BFBFB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税込累積額査定</a:t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3011976" y="3977920"/>
              <a:ext cx="1458202" cy="1557566"/>
            </a:xfrm>
            <a:prstGeom prst="roundRect">
              <a:avLst>
                <a:gd fmla="val 8360" name="adj"/>
              </a:avLst>
            </a:prstGeom>
            <a:solidFill>
              <a:srgbClr val="BFBFB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税込当月請求額査定</a:t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3163113" y="2214724"/>
              <a:ext cx="1047916" cy="194609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[1153]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税込今回迄累積出来高金額計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93" name="Google Shape;93;p13"/>
            <p:cNvCxnSpPr>
              <a:stCxn id="92" idx="2"/>
              <a:endCxn id="94" idx="0"/>
            </p:cNvCxnSpPr>
            <p:nvPr/>
          </p:nvCxnSpPr>
          <p:spPr>
            <a:xfrm>
              <a:off x="3687071" y="2409333"/>
              <a:ext cx="0" cy="200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95" name="Google Shape;95;p13"/>
            <p:cNvSpPr/>
            <p:nvPr/>
          </p:nvSpPr>
          <p:spPr>
            <a:xfrm>
              <a:off x="3444035" y="2465708"/>
              <a:ext cx="486068" cy="8659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調整額([1341])加算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2363887" y="2195468"/>
              <a:ext cx="564856" cy="345872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D方式</a:t>
              </a:r>
              <a:endParaRPr/>
            </a:p>
          </p:txBody>
        </p:sp>
        <p:cxnSp>
          <p:nvCxnSpPr>
            <p:cNvPr id="97" name="Google Shape;97;p13"/>
            <p:cNvCxnSpPr>
              <a:stCxn id="98" idx="3"/>
              <a:endCxn id="92" idx="1"/>
            </p:cNvCxnSpPr>
            <p:nvPr/>
          </p:nvCxnSpPr>
          <p:spPr>
            <a:xfrm>
              <a:off x="2214400" y="2312029"/>
              <a:ext cx="9486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98" name="Google Shape;98;p13"/>
            <p:cNvSpPr/>
            <p:nvPr/>
          </p:nvSpPr>
          <p:spPr>
            <a:xfrm>
              <a:off x="1166484" y="2214724"/>
              <a:ext cx="1047916" cy="194609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[1109]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今回迄累積出来高金額計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2452492" y="2269180"/>
              <a:ext cx="394996" cy="8659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消費税額加算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1123763" y="3618919"/>
              <a:ext cx="1432048" cy="1877402"/>
            </a:xfrm>
            <a:prstGeom prst="roundRect">
              <a:avLst>
                <a:gd fmla="val 8360" name="adj"/>
              </a:avLst>
            </a:prstGeom>
            <a:solidFill>
              <a:srgbClr val="BFBFB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税抜き当月請求額算定</a:t>
              </a:r>
              <a:endParaRPr/>
            </a:p>
          </p:txBody>
        </p:sp>
        <p:cxnSp>
          <p:nvCxnSpPr>
            <p:cNvPr id="101" name="Google Shape;101;p13"/>
            <p:cNvCxnSpPr>
              <a:stCxn id="98" idx="2"/>
              <a:endCxn id="102" idx="0"/>
            </p:cNvCxnSpPr>
            <p:nvPr/>
          </p:nvCxnSpPr>
          <p:spPr>
            <a:xfrm flipH="1">
              <a:off x="1688942" y="2409333"/>
              <a:ext cx="1500" cy="189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103" name="Google Shape;103;p13"/>
            <p:cNvSpPr/>
            <p:nvPr/>
          </p:nvSpPr>
          <p:spPr>
            <a:xfrm>
              <a:off x="1445758" y="2467066"/>
              <a:ext cx="486068" cy="8659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調整額([1331])加算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3791670" y="3075668"/>
              <a:ext cx="520841" cy="286021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[1163]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税込今回迄累積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請求保留金額計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3114360" y="3545860"/>
              <a:ext cx="607794" cy="286021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[1160]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税込今回迄累積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請求金額計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3114360" y="3081158"/>
              <a:ext cx="607794" cy="286021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[1335]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税込今回迄累積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請求金額計(調整前)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107" name="Google Shape;107;p13"/>
            <p:cNvCxnSpPr>
              <a:stCxn id="94" idx="2"/>
              <a:endCxn id="106" idx="0"/>
            </p:cNvCxnSpPr>
            <p:nvPr/>
          </p:nvCxnSpPr>
          <p:spPr>
            <a:xfrm rot="5400000">
              <a:off x="3414371" y="2808536"/>
              <a:ext cx="276600" cy="268800"/>
            </a:xfrm>
            <a:prstGeom prst="bentConnector3">
              <a:avLst>
                <a:gd fmla="val 114662" name="adj1"/>
              </a:avLst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8" name="Google Shape;108;p13"/>
            <p:cNvCxnSpPr>
              <a:stCxn id="94" idx="2"/>
              <a:endCxn id="104" idx="0"/>
            </p:cNvCxnSpPr>
            <p:nvPr/>
          </p:nvCxnSpPr>
          <p:spPr>
            <a:xfrm flipH="1" rot="-5400000">
              <a:off x="3734171" y="2757536"/>
              <a:ext cx="270900" cy="365100"/>
            </a:xfrm>
            <a:prstGeom prst="bentConnector3">
              <a:avLst>
                <a:gd fmla="val 117082" name="adj1"/>
              </a:avLst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9" name="Google Shape;109;p13"/>
            <p:cNvCxnSpPr/>
            <p:nvPr/>
          </p:nvCxnSpPr>
          <p:spPr>
            <a:xfrm>
              <a:off x="3687070" y="2778356"/>
              <a:ext cx="0" cy="200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94" name="Google Shape;94;p13"/>
            <p:cNvSpPr/>
            <p:nvPr/>
          </p:nvSpPr>
          <p:spPr>
            <a:xfrm>
              <a:off x="3163113" y="2610027"/>
              <a:ext cx="1047916" cy="194609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[1342]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調整後税込今回迄累積出来高金額計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3539077" y="2842357"/>
              <a:ext cx="293804" cy="8156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請求額算定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111" name="Google Shape;111;p13"/>
            <p:cNvCxnSpPr>
              <a:stCxn id="106" idx="2"/>
              <a:endCxn id="105" idx="0"/>
            </p:cNvCxnSpPr>
            <p:nvPr/>
          </p:nvCxnSpPr>
          <p:spPr>
            <a:xfrm>
              <a:off x="3418257" y="3367179"/>
              <a:ext cx="0" cy="178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112" name="Google Shape;112;p13"/>
            <p:cNvSpPr/>
            <p:nvPr/>
          </p:nvSpPr>
          <p:spPr>
            <a:xfrm>
              <a:off x="3163112" y="3403423"/>
              <a:ext cx="486068" cy="8659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調整額([1343])加算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1785215" y="3082889"/>
              <a:ext cx="443711" cy="286021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[1103]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今回迄累積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請求金額計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1175721" y="3082888"/>
              <a:ext cx="550661" cy="286021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[1114]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今回迄累積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請求保留金額計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115" name="Google Shape;115;p13"/>
            <p:cNvCxnSpPr>
              <a:endCxn id="114" idx="0"/>
            </p:cNvCxnSpPr>
            <p:nvPr/>
          </p:nvCxnSpPr>
          <p:spPr>
            <a:xfrm flipH="1">
              <a:off x="1451052" y="2990488"/>
              <a:ext cx="243300" cy="92400"/>
            </a:xfrm>
            <a:prstGeom prst="bent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" name="Google Shape;116;p13"/>
            <p:cNvCxnSpPr>
              <a:endCxn id="113" idx="0"/>
            </p:cNvCxnSpPr>
            <p:nvPr/>
          </p:nvCxnSpPr>
          <p:spPr>
            <a:xfrm>
              <a:off x="1686071" y="2990489"/>
              <a:ext cx="321000" cy="92400"/>
            </a:xfrm>
            <a:prstGeom prst="bent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" name="Google Shape;117;p13"/>
            <p:cNvCxnSpPr/>
            <p:nvPr/>
          </p:nvCxnSpPr>
          <p:spPr>
            <a:xfrm>
              <a:off x="1691298" y="2789755"/>
              <a:ext cx="0" cy="200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118" name="Google Shape;118;p13"/>
            <p:cNvSpPr/>
            <p:nvPr/>
          </p:nvSpPr>
          <p:spPr>
            <a:xfrm>
              <a:off x="1543304" y="2853755"/>
              <a:ext cx="293804" cy="8156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請求額算定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1164834" y="2598646"/>
              <a:ext cx="1047916" cy="194609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[1332]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調整後今回迄累積出来高金額計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119" name="Google Shape;119;p13"/>
            <p:cNvCxnSpPr/>
            <p:nvPr/>
          </p:nvCxnSpPr>
          <p:spPr>
            <a:xfrm>
              <a:off x="1903102" y="2887708"/>
              <a:ext cx="154093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ot"/>
              <a:miter lim="800000"/>
              <a:headEnd len="sm" w="sm" type="triangle"/>
              <a:tailEnd len="sm" w="sm" type="triangle"/>
            </a:ln>
          </p:spPr>
        </p:cxnSp>
        <p:sp>
          <p:nvSpPr>
            <p:cNvPr id="120" name="Google Shape;120;p13"/>
            <p:cNvSpPr/>
            <p:nvPr/>
          </p:nvSpPr>
          <p:spPr>
            <a:xfrm>
              <a:off x="2539499" y="2813605"/>
              <a:ext cx="258105" cy="14820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[1058]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支払率</a:t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2377812" y="3114850"/>
              <a:ext cx="564856" cy="345872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7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C方式</a:t>
              </a:r>
              <a:endParaRPr/>
            </a:p>
          </p:txBody>
        </p:sp>
        <p:cxnSp>
          <p:nvCxnSpPr>
            <p:cNvPr id="122" name="Google Shape;122;p13"/>
            <p:cNvCxnSpPr>
              <a:stCxn id="113" idx="3"/>
              <a:endCxn id="106" idx="1"/>
            </p:cNvCxnSpPr>
            <p:nvPr/>
          </p:nvCxnSpPr>
          <p:spPr>
            <a:xfrm flipH="1" rot="10800000">
              <a:off x="2228926" y="3224100"/>
              <a:ext cx="885300" cy="1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123" name="Google Shape;123;p13"/>
            <p:cNvSpPr/>
            <p:nvPr/>
          </p:nvSpPr>
          <p:spPr>
            <a:xfrm>
              <a:off x="2448112" y="3190682"/>
              <a:ext cx="418115" cy="12189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消費税額([1334])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加算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124" name="Google Shape;124;p13"/>
            <p:cNvCxnSpPr>
              <a:stCxn id="105" idx="2"/>
              <a:endCxn id="125" idx="0"/>
            </p:cNvCxnSpPr>
            <p:nvPr/>
          </p:nvCxnSpPr>
          <p:spPr>
            <a:xfrm flipH="1">
              <a:off x="3417657" y="3831881"/>
              <a:ext cx="600" cy="1418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126" name="Google Shape;126;p13"/>
            <p:cNvSpPr/>
            <p:nvPr/>
          </p:nvSpPr>
          <p:spPr>
            <a:xfrm>
              <a:off x="3253254" y="4458043"/>
              <a:ext cx="328638" cy="14820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請求済額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([1159])差引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1269469" y="5555457"/>
              <a:ext cx="419552" cy="14605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A方式</a:t>
              </a:r>
              <a:endParaRPr sz="67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1175720" y="4846868"/>
              <a:ext cx="606425" cy="14605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[1112]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今回請求金額計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129" name="Google Shape;129;p13"/>
            <p:cNvCxnSpPr>
              <a:stCxn id="128" idx="2"/>
              <a:endCxn id="130" idx="0"/>
            </p:cNvCxnSpPr>
            <p:nvPr/>
          </p:nvCxnSpPr>
          <p:spPr>
            <a:xfrm>
              <a:off x="1478933" y="4992918"/>
              <a:ext cx="3000" cy="259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131" name="Google Shape;131;p13"/>
            <p:cNvSpPr/>
            <p:nvPr/>
          </p:nvSpPr>
          <p:spPr>
            <a:xfrm>
              <a:off x="1175720" y="5064859"/>
              <a:ext cx="606425" cy="8111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消費税額([1096])計算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1178789" y="5252689"/>
              <a:ext cx="606425" cy="177434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[1097]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最終帳票金額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132" name="Google Shape;132;p13"/>
            <p:cNvCxnSpPr>
              <a:endCxn id="128" idx="0"/>
            </p:cNvCxnSpPr>
            <p:nvPr/>
          </p:nvCxnSpPr>
          <p:spPr>
            <a:xfrm>
              <a:off x="1478933" y="3762068"/>
              <a:ext cx="0" cy="1084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cxnSp>
          <p:nvCxnSpPr>
            <p:cNvPr id="133" name="Google Shape;133;p13"/>
            <p:cNvCxnSpPr/>
            <p:nvPr/>
          </p:nvCxnSpPr>
          <p:spPr>
            <a:xfrm flipH="1">
              <a:off x="2005612" y="3368908"/>
              <a:ext cx="1" cy="39302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cxnSp>
          <p:nvCxnSpPr>
            <p:cNvPr id="134" name="Google Shape;134;p13"/>
            <p:cNvCxnSpPr>
              <a:stCxn id="113" idx="2"/>
            </p:cNvCxnSpPr>
            <p:nvPr/>
          </p:nvCxnSpPr>
          <p:spPr>
            <a:xfrm rot="5400000">
              <a:off x="1548071" y="3302910"/>
              <a:ext cx="393000" cy="525000"/>
            </a:xfrm>
            <a:prstGeom prst="bent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5" name="Google Shape;135;p13"/>
            <p:cNvSpPr/>
            <p:nvPr/>
          </p:nvSpPr>
          <p:spPr>
            <a:xfrm>
              <a:off x="3115731" y="5577859"/>
              <a:ext cx="606425" cy="14605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C方式、D方式</a:t>
              </a:r>
              <a:endParaRPr sz="67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1918427" y="5555457"/>
              <a:ext cx="419552" cy="14605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B方式</a:t>
              </a:r>
              <a:endParaRPr sz="67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1824680" y="4842039"/>
              <a:ext cx="606425" cy="14605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[1112]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今回請求金額計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1824680" y="4031926"/>
              <a:ext cx="606425" cy="231741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[1361]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今回請求金額計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(調整前)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139" name="Google Shape;139;p13"/>
            <p:cNvCxnSpPr>
              <a:stCxn id="138" idx="2"/>
              <a:endCxn id="137" idx="0"/>
            </p:cNvCxnSpPr>
            <p:nvPr/>
          </p:nvCxnSpPr>
          <p:spPr>
            <a:xfrm>
              <a:off x="2127893" y="4263667"/>
              <a:ext cx="0" cy="578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cxnSp>
          <p:nvCxnSpPr>
            <p:cNvPr id="140" name="Google Shape;140;p13"/>
            <p:cNvCxnSpPr>
              <a:stCxn id="137" idx="2"/>
              <a:endCxn id="141" idx="0"/>
            </p:cNvCxnSpPr>
            <p:nvPr/>
          </p:nvCxnSpPr>
          <p:spPr>
            <a:xfrm>
              <a:off x="2127893" y="4988089"/>
              <a:ext cx="3000" cy="261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sp>
          <p:nvSpPr>
            <p:cNvPr id="142" name="Google Shape;142;p13"/>
            <p:cNvSpPr/>
            <p:nvPr/>
          </p:nvSpPr>
          <p:spPr>
            <a:xfrm>
              <a:off x="1824680" y="5069791"/>
              <a:ext cx="606425" cy="8111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消費税額([1096])計算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1824680" y="4464868"/>
              <a:ext cx="606425" cy="14605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今回請求金額計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調整額([1362])加算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1827748" y="5249855"/>
              <a:ext cx="606425" cy="177434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[1097]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最終帳票金額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cxnSp>
          <p:nvCxnSpPr>
            <p:cNvPr id="144" name="Google Shape;144;p13"/>
            <p:cNvCxnSpPr>
              <a:stCxn id="145" idx="2"/>
              <a:endCxn id="138" idx="0"/>
            </p:cNvCxnSpPr>
            <p:nvPr/>
          </p:nvCxnSpPr>
          <p:spPr>
            <a:xfrm>
              <a:off x="2126028" y="3944394"/>
              <a:ext cx="1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triangle"/>
            </a:ln>
          </p:spPr>
        </p:cxnSp>
        <p:cxnSp>
          <p:nvCxnSpPr>
            <p:cNvPr id="146" name="Google Shape;146;p13"/>
            <p:cNvCxnSpPr>
              <a:stCxn id="113" idx="2"/>
            </p:cNvCxnSpPr>
            <p:nvPr/>
          </p:nvCxnSpPr>
          <p:spPr>
            <a:xfrm flipH="1" rot="-5400000">
              <a:off x="1822721" y="3553260"/>
              <a:ext cx="487800" cy="119100"/>
            </a:xfrm>
            <a:prstGeom prst="bentConnector3">
              <a:avLst>
                <a:gd fmla="val 46833" name="adj1"/>
              </a:avLst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7" name="Google Shape;147;p13"/>
            <p:cNvSpPr/>
            <p:nvPr/>
          </p:nvSpPr>
          <p:spPr>
            <a:xfrm>
              <a:off x="1753104" y="2109385"/>
              <a:ext cx="739823" cy="83915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各明細行の[1235]は税抜きで、その合計</a:t>
              </a: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3114361" y="5249854"/>
              <a:ext cx="606425" cy="177434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[1097]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最終帳票金額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1307720" y="4098858"/>
              <a:ext cx="336471" cy="14605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請求済額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([1101])差引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1822815" y="3863280"/>
              <a:ext cx="606425" cy="8111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">
                  <a:solidFill>
                    <a:schemeClr val="dk1"/>
                  </a:solidFill>
                  <a:latin typeface="MS PMincho"/>
                  <a:ea typeface="MS PMincho"/>
                  <a:cs typeface="MS PMincho"/>
                  <a:sym typeface="MS PMincho"/>
                </a:rPr>
                <a:t>支払済額([1323])差引</a:t>
              </a:r>
              <a:endParaRPr sz="450">
                <a:solidFill>
                  <a:schemeClr val="dk1"/>
                </a:solidFill>
                <a:latin typeface="MS PMincho"/>
                <a:ea typeface="MS PMincho"/>
                <a:cs typeface="MS PMincho"/>
                <a:sym typeface="MS PMincho"/>
              </a:endParaRPr>
            </a:p>
          </p:txBody>
        </p:sp>
      </p:grpSp>
      <p:sp>
        <p:nvSpPr>
          <p:cNvPr id="149" name="Google Shape;149;p13"/>
          <p:cNvSpPr txBox="1"/>
          <p:nvPr/>
        </p:nvSpPr>
        <p:spPr>
          <a:xfrm>
            <a:off x="368958" y="461428"/>
            <a:ext cx="491673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現行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鑑部分の出来高金額･請求金額算定方法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CI-NET LiteS実装規約Ver.2.1ad.7　p.330抜粋</a:t>
            </a:r>
            <a:endParaRPr/>
          </a:p>
        </p:txBody>
      </p:sp>
      <p:sp>
        <p:nvSpPr>
          <p:cNvPr id="150" name="Google Shape;150;p13"/>
          <p:cNvSpPr txBox="1"/>
          <p:nvPr/>
        </p:nvSpPr>
        <p:spPr>
          <a:xfrm>
            <a:off x="1228934" y="116635"/>
            <a:ext cx="542648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2020</a:t>
            </a:r>
            <a:r>
              <a:rPr lang="en-US" sz="1100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年度情報化評議会(</a:t>
            </a:r>
            <a:r>
              <a:rPr lang="en-US" sz="11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CI-NET</a:t>
            </a:r>
            <a:r>
              <a:rPr lang="en-US" sz="1100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)　標準委員会　</a:t>
            </a:r>
            <a:r>
              <a:rPr lang="en-US" sz="11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LiteS</a:t>
            </a:r>
            <a:r>
              <a:rPr lang="en-US" sz="1100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規約</a:t>
            </a:r>
            <a:r>
              <a:rPr lang="en-US" sz="11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WG</a:t>
            </a:r>
            <a:r>
              <a:rPr lang="en-US" sz="1100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　第</a:t>
            </a:r>
            <a:r>
              <a:rPr lang="en-US" sz="11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1</a:t>
            </a:r>
            <a:r>
              <a:rPr lang="en-US" sz="1100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回　資料</a:t>
            </a:r>
            <a:r>
              <a:rPr lang="en-US" sz="11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3-1b</a:t>
            </a:r>
            <a:endParaRPr sz="1100">
              <a:solidFill>
                <a:schemeClr val="dk1"/>
              </a:solidFill>
              <a:latin typeface="Century"/>
              <a:ea typeface="Century"/>
              <a:cs typeface="Century"/>
              <a:sym typeface="Century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2020</a:t>
            </a:r>
            <a:r>
              <a:rPr lang="en-US" sz="1100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年</a:t>
            </a:r>
            <a:r>
              <a:rPr lang="en-US" sz="11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8</a:t>
            </a:r>
            <a:r>
              <a:rPr lang="en-US" sz="1100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月</a:t>
            </a:r>
            <a:r>
              <a:rPr lang="en-US" sz="11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20</a:t>
            </a:r>
            <a:r>
              <a:rPr lang="en-US" sz="1100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日</a:t>
            </a:r>
            <a:endParaRPr/>
          </a:p>
        </p:txBody>
      </p:sp>
      <p:sp>
        <p:nvSpPr>
          <p:cNvPr id="151" name="Google Shape;151;p13"/>
          <p:cNvSpPr txBox="1"/>
          <p:nvPr>
            <p:ph idx="12" type="sldNum"/>
          </p:nvPr>
        </p:nvSpPr>
        <p:spPr>
          <a:xfrm>
            <a:off x="2657475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4"/>
          <p:cNvSpPr/>
          <p:nvPr/>
        </p:nvSpPr>
        <p:spPr>
          <a:xfrm>
            <a:off x="659535" y="7080883"/>
            <a:ext cx="5469072" cy="7232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6700" lvl="0" marL="26670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※1　精算時に端数調整。それ以外は0円固定。なお、精算時とは、[1314]請求完了区分コード＝9：精算(最終回)　の時を指す。</a:t>
            </a:r>
            <a:endParaRPr sz="9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indent="-266700" lvl="0" marL="266700" marR="0" rtl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※2　（補足説明）税込の金額が入る</a:t>
            </a:r>
            <a:endParaRPr sz="9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indent="-266700" lvl="0" marL="266700" marR="0" rtl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※3　（補足説明）税抜の金額が入る</a:t>
            </a:r>
            <a:endParaRPr sz="9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7" name="Google Shape;157;p14"/>
          <p:cNvSpPr/>
          <p:nvPr/>
        </p:nvSpPr>
        <p:spPr>
          <a:xfrm>
            <a:off x="663552" y="939301"/>
            <a:ext cx="1707331" cy="2313956"/>
          </a:xfrm>
          <a:prstGeom prst="roundRect">
            <a:avLst>
              <a:gd fmla="val 8360" name="adj"/>
            </a:avLst>
          </a:prstGeom>
          <a:solidFill>
            <a:srgbClr val="BFBFB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税抜き累積額査定</a:t>
            </a:r>
            <a:endParaRPr/>
          </a:p>
        </p:txBody>
      </p:sp>
      <p:sp>
        <p:nvSpPr>
          <p:cNvPr id="158" name="Google Shape;158;p14"/>
          <p:cNvSpPr/>
          <p:nvPr/>
        </p:nvSpPr>
        <p:spPr>
          <a:xfrm>
            <a:off x="3443267" y="939301"/>
            <a:ext cx="2685344" cy="2315040"/>
          </a:xfrm>
          <a:prstGeom prst="roundRect">
            <a:avLst>
              <a:gd fmla="val 8360" name="adj"/>
            </a:avLst>
          </a:prstGeom>
          <a:solidFill>
            <a:srgbClr val="BFBFB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税込累積額査定</a:t>
            </a:r>
            <a:endParaRPr/>
          </a:p>
        </p:txBody>
      </p:sp>
      <p:sp>
        <p:nvSpPr>
          <p:cNvPr id="159" name="Google Shape;159;p14"/>
          <p:cNvSpPr/>
          <p:nvPr/>
        </p:nvSpPr>
        <p:spPr>
          <a:xfrm>
            <a:off x="3443264" y="3314899"/>
            <a:ext cx="2685343" cy="3686322"/>
          </a:xfrm>
          <a:prstGeom prst="roundRect">
            <a:avLst>
              <a:gd fmla="val 8360" name="adj"/>
            </a:avLst>
          </a:prstGeom>
          <a:solidFill>
            <a:srgbClr val="BFBFB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税込当月請求額算定</a:t>
            </a:r>
            <a:endParaRPr/>
          </a:p>
        </p:txBody>
      </p:sp>
      <p:sp>
        <p:nvSpPr>
          <p:cNvPr id="160" name="Google Shape;160;p14"/>
          <p:cNvSpPr/>
          <p:nvPr/>
        </p:nvSpPr>
        <p:spPr>
          <a:xfrm>
            <a:off x="3893900" y="1146731"/>
            <a:ext cx="1806504" cy="24754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[1153]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税込今回迄累積出来高金額計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61" name="Google Shape;161;p14"/>
          <p:cNvCxnSpPr>
            <a:stCxn id="160" idx="2"/>
            <a:endCxn id="162" idx="0"/>
          </p:cNvCxnSpPr>
          <p:nvPr/>
        </p:nvCxnSpPr>
        <p:spPr>
          <a:xfrm flipH="1">
            <a:off x="4792652" y="1394280"/>
            <a:ext cx="4500" cy="602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sp>
        <p:nvSpPr>
          <p:cNvPr id="163" name="Google Shape;163;p14"/>
          <p:cNvSpPr/>
          <p:nvPr/>
        </p:nvSpPr>
        <p:spPr>
          <a:xfrm>
            <a:off x="4275226" y="1442686"/>
            <a:ext cx="1083902" cy="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調整額([1341])加算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64" name="Google Shape;164;p14"/>
          <p:cNvSpPr/>
          <p:nvPr/>
        </p:nvSpPr>
        <p:spPr>
          <a:xfrm>
            <a:off x="2495844" y="998179"/>
            <a:ext cx="833647" cy="518224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D方式</a:t>
            </a:r>
            <a:endParaRPr/>
          </a:p>
        </p:txBody>
      </p:sp>
      <p:cxnSp>
        <p:nvCxnSpPr>
          <p:cNvPr id="165" name="Google Shape;165;p14"/>
          <p:cNvCxnSpPr>
            <a:stCxn id="166" idx="3"/>
            <a:endCxn id="160" idx="1"/>
          </p:cNvCxnSpPr>
          <p:nvPr/>
        </p:nvCxnSpPr>
        <p:spPr>
          <a:xfrm>
            <a:off x="2275963" y="1270506"/>
            <a:ext cx="16179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sp>
        <p:nvSpPr>
          <p:cNvPr id="166" name="Google Shape;166;p14"/>
          <p:cNvSpPr/>
          <p:nvPr/>
        </p:nvSpPr>
        <p:spPr>
          <a:xfrm>
            <a:off x="729389" y="1146731"/>
            <a:ext cx="1546574" cy="24754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[1109]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今回迄累積出来高金額計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67" name="Google Shape;167;p14"/>
          <p:cNvSpPr/>
          <p:nvPr/>
        </p:nvSpPr>
        <p:spPr>
          <a:xfrm>
            <a:off x="2564979" y="1181251"/>
            <a:ext cx="722601" cy="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消費税額加算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68" name="Google Shape;168;p14"/>
          <p:cNvSpPr/>
          <p:nvPr/>
        </p:nvSpPr>
        <p:spPr>
          <a:xfrm>
            <a:off x="628027" y="3310870"/>
            <a:ext cx="2701464" cy="3683186"/>
          </a:xfrm>
          <a:prstGeom prst="roundRect">
            <a:avLst>
              <a:gd fmla="val 8360" name="adj"/>
            </a:avLst>
          </a:prstGeom>
          <a:solidFill>
            <a:srgbClr val="BFBFB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税抜き当月請求額算定</a:t>
            </a:r>
            <a:endParaRPr/>
          </a:p>
        </p:txBody>
      </p:sp>
      <p:sp>
        <p:nvSpPr>
          <p:cNvPr id="169" name="Google Shape;169;p14"/>
          <p:cNvSpPr/>
          <p:nvPr/>
        </p:nvSpPr>
        <p:spPr>
          <a:xfrm>
            <a:off x="4886197" y="2251065"/>
            <a:ext cx="1040354" cy="36382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[1163]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税込今回迄累積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請求保留金額計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70" name="Google Shape;170;p14"/>
          <p:cNvSpPr/>
          <p:nvPr/>
        </p:nvSpPr>
        <p:spPr>
          <a:xfrm>
            <a:off x="3593749" y="2248864"/>
            <a:ext cx="1081968" cy="36382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[1335]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税込今回迄累積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請求金額計(調整前)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71" name="Google Shape;171;p14"/>
          <p:cNvCxnSpPr>
            <a:stCxn id="162" idx="2"/>
            <a:endCxn id="170" idx="0"/>
          </p:cNvCxnSpPr>
          <p:nvPr/>
        </p:nvCxnSpPr>
        <p:spPr>
          <a:xfrm rot="5400000">
            <a:off x="4409283" y="1865696"/>
            <a:ext cx="108600" cy="657900"/>
          </a:xfrm>
          <a:prstGeom prst="bentConnector3">
            <a:avLst>
              <a:gd fmla="val 49962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2" name="Google Shape;172;p14"/>
          <p:cNvCxnSpPr>
            <a:stCxn id="162" idx="2"/>
            <a:endCxn id="169" idx="0"/>
          </p:cNvCxnSpPr>
          <p:nvPr/>
        </p:nvCxnSpPr>
        <p:spPr>
          <a:xfrm flipH="1" rot="-5400000">
            <a:off x="5044083" y="1888796"/>
            <a:ext cx="110700" cy="613800"/>
          </a:xfrm>
          <a:prstGeom prst="bentConnector3">
            <a:avLst>
              <a:gd fmla="val 50008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3" name="Google Shape;173;p14"/>
          <p:cNvSpPr/>
          <p:nvPr/>
        </p:nvSpPr>
        <p:spPr>
          <a:xfrm>
            <a:off x="3893900" y="1649570"/>
            <a:ext cx="1806504" cy="24754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[1342]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調整後税込今回迄累積出来高金額計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62" name="Google Shape;162;p14"/>
          <p:cNvSpPr/>
          <p:nvPr/>
        </p:nvSpPr>
        <p:spPr>
          <a:xfrm>
            <a:off x="4250582" y="1996346"/>
            <a:ext cx="1083902" cy="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請求額算定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74" name="Google Shape;174;p14"/>
          <p:cNvSpPr/>
          <p:nvPr/>
        </p:nvSpPr>
        <p:spPr>
          <a:xfrm>
            <a:off x="1556850" y="2251066"/>
            <a:ext cx="794862" cy="36382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[1103]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今回迄累積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請求金額計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75" name="Google Shape;175;p14"/>
          <p:cNvSpPr/>
          <p:nvPr/>
        </p:nvSpPr>
        <p:spPr>
          <a:xfrm>
            <a:off x="692620" y="2251065"/>
            <a:ext cx="794862" cy="36382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[1114]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今回迄累積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請求保留金額計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76" name="Google Shape;176;p14"/>
          <p:cNvCxnSpPr>
            <a:stCxn id="177" idx="2"/>
            <a:endCxn id="175" idx="0"/>
          </p:cNvCxnSpPr>
          <p:nvPr/>
        </p:nvCxnSpPr>
        <p:spPr>
          <a:xfrm rot="5400000">
            <a:off x="1238807" y="1991178"/>
            <a:ext cx="111300" cy="408600"/>
          </a:xfrm>
          <a:prstGeom prst="bentConnector3">
            <a:avLst>
              <a:gd fmla="val 49971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8" name="Google Shape;178;p14"/>
          <p:cNvCxnSpPr>
            <a:stCxn id="177" idx="2"/>
            <a:endCxn id="174" idx="0"/>
          </p:cNvCxnSpPr>
          <p:nvPr/>
        </p:nvCxnSpPr>
        <p:spPr>
          <a:xfrm flipH="1" rot="-5400000">
            <a:off x="1670807" y="1967778"/>
            <a:ext cx="111300" cy="455400"/>
          </a:xfrm>
          <a:prstGeom prst="bentConnector3">
            <a:avLst>
              <a:gd fmla="val 49972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9" name="Google Shape;179;p14"/>
          <p:cNvCxnSpPr>
            <a:stCxn id="166" idx="2"/>
            <a:endCxn id="177" idx="0"/>
          </p:cNvCxnSpPr>
          <p:nvPr/>
        </p:nvCxnSpPr>
        <p:spPr>
          <a:xfrm flipH="1">
            <a:off x="1498776" y="1394280"/>
            <a:ext cx="3900" cy="60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sp>
        <p:nvSpPr>
          <p:cNvPr id="177" name="Google Shape;177;p14"/>
          <p:cNvSpPr/>
          <p:nvPr/>
        </p:nvSpPr>
        <p:spPr>
          <a:xfrm>
            <a:off x="956806" y="1995828"/>
            <a:ext cx="1083902" cy="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請求額算定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80" name="Google Shape;180;p14"/>
          <p:cNvSpPr/>
          <p:nvPr/>
        </p:nvSpPr>
        <p:spPr>
          <a:xfrm>
            <a:off x="726963" y="1635093"/>
            <a:ext cx="1546574" cy="24754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[1332]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調整後今回迄累積出来高金額計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81" name="Google Shape;181;p14"/>
          <p:cNvCxnSpPr/>
          <p:nvPr/>
        </p:nvCxnSpPr>
        <p:spPr>
          <a:xfrm>
            <a:off x="2070513" y="2071866"/>
            <a:ext cx="2117762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ot"/>
            <a:miter lim="800000"/>
            <a:headEnd len="sm" w="sm" type="triangle"/>
            <a:tailEnd len="sm" w="sm" type="triangle"/>
          </a:ln>
        </p:spPr>
      </p:cxnSp>
      <p:sp>
        <p:nvSpPr>
          <p:cNvPr id="182" name="Google Shape;182;p14"/>
          <p:cNvSpPr/>
          <p:nvPr/>
        </p:nvSpPr>
        <p:spPr>
          <a:xfrm>
            <a:off x="2748468" y="1908528"/>
            <a:ext cx="380926" cy="25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[1058]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支払率</a:t>
            </a:r>
            <a:endParaRPr/>
          </a:p>
        </p:txBody>
      </p:sp>
      <p:sp>
        <p:nvSpPr>
          <p:cNvPr id="183" name="Google Shape;183;p14"/>
          <p:cNvSpPr/>
          <p:nvPr/>
        </p:nvSpPr>
        <p:spPr>
          <a:xfrm>
            <a:off x="2516321" y="2213460"/>
            <a:ext cx="833647" cy="518224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C方式</a:t>
            </a:r>
            <a:endParaRPr/>
          </a:p>
        </p:txBody>
      </p:sp>
      <p:sp>
        <p:nvSpPr>
          <p:cNvPr id="184" name="Google Shape;184;p14"/>
          <p:cNvSpPr/>
          <p:nvPr/>
        </p:nvSpPr>
        <p:spPr>
          <a:xfrm>
            <a:off x="3595601" y="6338109"/>
            <a:ext cx="1080000" cy="25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[1112]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今回請求金額計　※3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85" name="Google Shape;185;p14"/>
          <p:cNvCxnSpPr>
            <a:stCxn id="170" idx="2"/>
            <a:endCxn id="186" idx="0"/>
          </p:cNvCxnSpPr>
          <p:nvPr/>
        </p:nvCxnSpPr>
        <p:spPr>
          <a:xfrm>
            <a:off x="4134733" y="2612693"/>
            <a:ext cx="900" cy="2277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sp>
        <p:nvSpPr>
          <p:cNvPr id="187" name="Google Shape;187;p14"/>
          <p:cNvSpPr/>
          <p:nvPr/>
        </p:nvSpPr>
        <p:spPr>
          <a:xfrm>
            <a:off x="3595601" y="3684712"/>
            <a:ext cx="1080000" cy="25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請求済額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([1159])差引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88" name="Google Shape;188;p14"/>
          <p:cNvSpPr/>
          <p:nvPr/>
        </p:nvSpPr>
        <p:spPr>
          <a:xfrm>
            <a:off x="2066294" y="4918623"/>
            <a:ext cx="1083902" cy="25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[1112]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今回請求金額計</a:t>
            </a: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　※3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89" name="Google Shape;189;p14"/>
          <p:cNvSpPr/>
          <p:nvPr/>
        </p:nvSpPr>
        <p:spPr>
          <a:xfrm>
            <a:off x="2061221" y="3729225"/>
            <a:ext cx="1083902" cy="25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支払済額（[1323]前回迄累積支払金額計）差引</a:t>
            </a:r>
            <a:endParaRPr/>
          </a:p>
        </p:txBody>
      </p:sp>
      <p:sp>
        <p:nvSpPr>
          <p:cNvPr id="190" name="Google Shape;190;p14"/>
          <p:cNvSpPr/>
          <p:nvPr/>
        </p:nvSpPr>
        <p:spPr>
          <a:xfrm>
            <a:off x="2063689" y="4089691"/>
            <a:ext cx="1083902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[1361]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今回請求金額計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(調整前)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91" name="Google Shape;191;p14"/>
          <p:cNvCxnSpPr>
            <a:stCxn id="190" idx="2"/>
            <a:endCxn id="188" idx="0"/>
          </p:cNvCxnSpPr>
          <p:nvPr/>
        </p:nvCxnSpPr>
        <p:spPr>
          <a:xfrm>
            <a:off x="2605640" y="4449691"/>
            <a:ext cx="2700" cy="468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cxnSp>
        <p:nvCxnSpPr>
          <p:cNvPr id="192" name="Google Shape;192;p14"/>
          <p:cNvCxnSpPr>
            <a:stCxn id="188" idx="2"/>
          </p:cNvCxnSpPr>
          <p:nvPr/>
        </p:nvCxnSpPr>
        <p:spPr>
          <a:xfrm flipH="1">
            <a:off x="2605245" y="5170623"/>
            <a:ext cx="3000" cy="169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sp>
        <p:nvSpPr>
          <p:cNvPr id="193" name="Google Shape;193;p14"/>
          <p:cNvSpPr/>
          <p:nvPr/>
        </p:nvSpPr>
        <p:spPr>
          <a:xfrm>
            <a:off x="2080082" y="4558157"/>
            <a:ext cx="1083902" cy="25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今回請求金額計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調整額([1362])加算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94" name="Google Shape;194;p14"/>
          <p:cNvSpPr/>
          <p:nvPr/>
        </p:nvSpPr>
        <p:spPr>
          <a:xfrm>
            <a:off x="2068899" y="6338109"/>
            <a:ext cx="1078692" cy="25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[1097]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最終帳票金額　</a:t>
            </a: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※2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95" name="Google Shape;195;p14"/>
          <p:cNvCxnSpPr>
            <a:stCxn id="196" idx="2"/>
            <a:endCxn id="194" idx="0"/>
          </p:cNvCxnSpPr>
          <p:nvPr/>
        </p:nvCxnSpPr>
        <p:spPr>
          <a:xfrm>
            <a:off x="2603172" y="5538125"/>
            <a:ext cx="5100" cy="800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cxnSp>
        <p:nvCxnSpPr>
          <p:cNvPr id="197" name="Google Shape;197;p14"/>
          <p:cNvCxnSpPr>
            <a:stCxn id="189" idx="2"/>
            <a:endCxn id="190" idx="0"/>
          </p:cNvCxnSpPr>
          <p:nvPr/>
        </p:nvCxnSpPr>
        <p:spPr>
          <a:xfrm>
            <a:off x="2603172" y="3981225"/>
            <a:ext cx="2400" cy="10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cxnSp>
        <p:nvCxnSpPr>
          <p:cNvPr id="198" name="Google Shape;198;p14"/>
          <p:cNvCxnSpPr>
            <a:stCxn id="174" idx="2"/>
            <a:endCxn id="189" idx="0"/>
          </p:cNvCxnSpPr>
          <p:nvPr/>
        </p:nvCxnSpPr>
        <p:spPr>
          <a:xfrm flipH="1" rot="-5400000">
            <a:off x="1721631" y="2847545"/>
            <a:ext cx="1114200" cy="648900"/>
          </a:xfrm>
          <a:prstGeom prst="bentConnector3">
            <a:avLst>
              <a:gd fmla="val 88988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9" name="Google Shape;199;p14"/>
          <p:cNvSpPr txBox="1"/>
          <p:nvPr/>
        </p:nvSpPr>
        <p:spPr>
          <a:xfrm>
            <a:off x="730841" y="193786"/>
            <a:ext cx="422423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CI-NET LiteS実装規約Ver.2.2ad.0(案)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鑑部分の出来高金額･請求金額算定方法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0" name="Google Shape;200;p14"/>
          <p:cNvGraphicFramePr/>
          <p:nvPr/>
        </p:nvGraphicFramePr>
        <p:xfrm>
          <a:off x="692620" y="92272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{B96D14FC-33DA-4872-904A-643B6043DEA3}</a:tableStyleId>
              </a:tblPr>
              <a:tblGrid>
                <a:gridCol w="1969850"/>
                <a:gridCol w="729575"/>
                <a:gridCol w="729575"/>
                <a:gridCol w="2115775"/>
              </a:tblGrid>
              <a:tr h="214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cap="none" strike="noStrike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A方式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cap="none" strike="noStrike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B方式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cap="none" strike="noStrike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C方式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cap="none" strike="noStrike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D方式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F2CC"/>
                    </a:solidFill>
                  </a:tcPr>
                </a:tc>
              </a:tr>
              <a:tr h="21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MS PGothic"/>
                        <a:buNone/>
                      </a:pPr>
                      <a:r>
                        <a:rPr lang="en-US" sz="900" u="none" cap="none" strike="noStrike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安藤ハザマ、東急、徳倉､西松、前田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MS PGothic"/>
                        <a:buNone/>
                      </a:pPr>
                      <a:r>
                        <a:rPr lang="en-US" sz="900" u="none" cap="none" strike="noStrike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大林､清水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MS PGothic"/>
                        <a:buNone/>
                      </a:pPr>
                      <a:r>
                        <a:rPr lang="en-US" sz="900" u="none" cap="none" strike="noStrike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熊谷､竹中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MS PGothic"/>
                        <a:buNone/>
                      </a:pPr>
                      <a:r>
                        <a:rPr lang="en-US" sz="900" u="none" cap="none" strike="noStrike">
                          <a:latin typeface="MS PGothic"/>
                          <a:ea typeface="MS PGothic"/>
                          <a:cs typeface="MS PGothic"/>
                          <a:sym typeface="MS PGothic"/>
                        </a:rPr>
                        <a:t>奥村､鹿島､五洋､戸田､日鉄環境､フジタ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  <p:sp>
        <p:nvSpPr>
          <p:cNvPr id="201" name="Google Shape;201;p14"/>
          <p:cNvSpPr/>
          <p:nvPr/>
        </p:nvSpPr>
        <p:spPr>
          <a:xfrm>
            <a:off x="2066430" y="6064856"/>
            <a:ext cx="1083902" cy="1647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消費税額([1096])計算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02" name="Google Shape;202;p14"/>
          <p:cNvSpPr/>
          <p:nvPr/>
        </p:nvSpPr>
        <p:spPr>
          <a:xfrm>
            <a:off x="1925217" y="856047"/>
            <a:ext cx="1892998" cy="246221"/>
          </a:xfrm>
          <a:prstGeom prst="wedgeRectCallout">
            <a:avLst>
              <a:gd fmla="val -62929" name="adj1"/>
              <a:gd fmla="val 73245" name="adj2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各明細行の[1235]今回迄累積出来高金額明細は､税抜きで、その合計が[1109]へ</a:t>
            </a:r>
            <a:endParaRPr/>
          </a:p>
        </p:txBody>
      </p:sp>
      <p:sp>
        <p:nvSpPr>
          <p:cNvPr id="203" name="Google Shape;203;p14"/>
          <p:cNvSpPr txBox="1"/>
          <p:nvPr>
            <p:ph idx="12" type="sldNum"/>
          </p:nvPr>
        </p:nvSpPr>
        <p:spPr>
          <a:xfrm>
            <a:off x="2657475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9</a:t>
            </a:r>
            <a:endParaRPr/>
          </a:p>
        </p:txBody>
      </p:sp>
      <p:sp>
        <p:nvSpPr>
          <p:cNvPr id="204" name="Google Shape;204;p14"/>
          <p:cNvSpPr/>
          <p:nvPr/>
        </p:nvSpPr>
        <p:spPr>
          <a:xfrm>
            <a:off x="2066431" y="5646591"/>
            <a:ext cx="1083902" cy="309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消費税額調整額（［1396］）加算　※1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96" name="Google Shape;196;p14"/>
          <p:cNvSpPr/>
          <p:nvPr/>
        </p:nvSpPr>
        <p:spPr>
          <a:xfrm>
            <a:off x="2061221" y="5279089"/>
            <a:ext cx="1083902" cy="2590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消費税額（調整前）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（[1395]）計算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05" name="Google Shape;205;p14"/>
          <p:cNvSpPr/>
          <p:nvPr/>
        </p:nvSpPr>
        <p:spPr>
          <a:xfrm>
            <a:off x="2068898" y="6685124"/>
            <a:ext cx="1083902" cy="185781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B方式</a:t>
            </a:r>
            <a:endParaRPr sz="10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06" name="Google Shape;206;p14"/>
          <p:cNvSpPr/>
          <p:nvPr/>
        </p:nvSpPr>
        <p:spPr>
          <a:xfrm>
            <a:off x="956806" y="1437093"/>
            <a:ext cx="1083902" cy="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調整額([1331])加算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07" name="Google Shape;207;p14"/>
          <p:cNvSpPr/>
          <p:nvPr/>
        </p:nvSpPr>
        <p:spPr>
          <a:xfrm>
            <a:off x="3593748" y="2839981"/>
            <a:ext cx="1081969" cy="36382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[1160]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税込今回迄累積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請求金額計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08" name="Google Shape;208;p14"/>
          <p:cNvSpPr/>
          <p:nvPr/>
        </p:nvSpPr>
        <p:spPr>
          <a:xfrm>
            <a:off x="3609073" y="2649927"/>
            <a:ext cx="1040354" cy="1278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調整額([1343])加算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209" name="Google Shape;209;p14"/>
          <p:cNvCxnSpPr>
            <a:stCxn id="186" idx="2"/>
            <a:endCxn id="184" idx="0"/>
          </p:cNvCxnSpPr>
          <p:nvPr/>
        </p:nvCxnSpPr>
        <p:spPr>
          <a:xfrm>
            <a:off x="4135601" y="5142534"/>
            <a:ext cx="0" cy="1195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sp>
        <p:nvSpPr>
          <p:cNvPr id="186" name="Google Shape;186;p14"/>
          <p:cNvSpPr/>
          <p:nvPr/>
        </p:nvSpPr>
        <p:spPr>
          <a:xfrm>
            <a:off x="3595601" y="4890534"/>
            <a:ext cx="1080000" cy="25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[1097]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最終帳票金額　</a:t>
            </a: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 ※2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10" name="Google Shape;210;p14"/>
          <p:cNvSpPr/>
          <p:nvPr/>
        </p:nvSpPr>
        <p:spPr>
          <a:xfrm>
            <a:off x="3595601" y="6037095"/>
            <a:ext cx="1080000" cy="1647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消費税額([1096]）計算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11" name="Google Shape;211;p14"/>
          <p:cNvSpPr/>
          <p:nvPr/>
        </p:nvSpPr>
        <p:spPr>
          <a:xfrm>
            <a:off x="768256" y="4923856"/>
            <a:ext cx="1083902" cy="25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[1112]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今回請求金額計</a:t>
            </a: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　※3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12" name="Google Shape;212;p14"/>
          <p:cNvSpPr/>
          <p:nvPr/>
        </p:nvSpPr>
        <p:spPr>
          <a:xfrm>
            <a:off x="763183" y="3729225"/>
            <a:ext cx="1083902" cy="25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請求済額（[1101]前回迄累積請求金額計）差引</a:t>
            </a:r>
            <a:endParaRPr/>
          </a:p>
        </p:txBody>
      </p:sp>
      <p:cxnSp>
        <p:nvCxnSpPr>
          <p:cNvPr id="213" name="Google Shape;213;p14"/>
          <p:cNvCxnSpPr>
            <a:stCxn id="212" idx="2"/>
            <a:endCxn id="211" idx="0"/>
          </p:cNvCxnSpPr>
          <p:nvPr/>
        </p:nvCxnSpPr>
        <p:spPr>
          <a:xfrm>
            <a:off x="1305134" y="3981225"/>
            <a:ext cx="5100" cy="942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cxnSp>
        <p:nvCxnSpPr>
          <p:cNvPr id="214" name="Google Shape;214;p14"/>
          <p:cNvCxnSpPr>
            <a:stCxn id="211" idx="2"/>
          </p:cNvCxnSpPr>
          <p:nvPr/>
        </p:nvCxnSpPr>
        <p:spPr>
          <a:xfrm flipH="1">
            <a:off x="1307207" y="5175856"/>
            <a:ext cx="3000" cy="197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sp>
        <p:nvSpPr>
          <p:cNvPr id="215" name="Google Shape;215;p14"/>
          <p:cNvSpPr/>
          <p:nvPr/>
        </p:nvSpPr>
        <p:spPr>
          <a:xfrm>
            <a:off x="770861" y="6338109"/>
            <a:ext cx="1078692" cy="25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[1097]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最終帳票金額　</a:t>
            </a: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 ※2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216" name="Google Shape;216;p14"/>
          <p:cNvCxnSpPr>
            <a:stCxn id="217" idx="2"/>
            <a:endCxn id="215" idx="0"/>
          </p:cNvCxnSpPr>
          <p:nvPr/>
        </p:nvCxnSpPr>
        <p:spPr>
          <a:xfrm>
            <a:off x="1305134" y="5545092"/>
            <a:ext cx="5100" cy="792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sp>
        <p:nvSpPr>
          <p:cNvPr id="218" name="Google Shape;218;p14"/>
          <p:cNvSpPr/>
          <p:nvPr/>
        </p:nvSpPr>
        <p:spPr>
          <a:xfrm>
            <a:off x="768392" y="6069193"/>
            <a:ext cx="1083902" cy="1647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消費税額([1096])計算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19" name="Google Shape;219;p14"/>
          <p:cNvSpPr/>
          <p:nvPr/>
        </p:nvSpPr>
        <p:spPr>
          <a:xfrm>
            <a:off x="768393" y="5645992"/>
            <a:ext cx="1083902" cy="309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消費税額調整額（［1396］）加算　※1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17" name="Google Shape;217;p14"/>
          <p:cNvSpPr/>
          <p:nvPr/>
        </p:nvSpPr>
        <p:spPr>
          <a:xfrm>
            <a:off x="763183" y="5286056"/>
            <a:ext cx="1083902" cy="2590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消費税額（調整前）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（[1395]）計算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20" name="Google Shape;220;p14"/>
          <p:cNvSpPr/>
          <p:nvPr/>
        </p:nvSpPr>
        <p:spPr>
          <a:xfrm>
            <a:off x="763183" y="6690798"/>
            <a:ext cx="1083902" cy="185781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A方式</a:t>
            </a:r>
            <a:endParaRPr sz="10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221" name="Google Shape;221;p14"/>
          <p:cNvCxnSpPr>
            <a:stCxn id="174" idx="2"/>
            <a:endCxn id="212" idx="0"/>
          </p:cNvCxnSpPr>
          <p:nvPr/>
        </p:nvCxnSpPr>
        <p:spPr>
          <a:xfrm rot="5400000">
            <a:off x="1072581" y="2847395"/>
            <a:ext cx="1114200" cy="649200"/>
          </a:xfrm>
          <a:prstGeom prst="bentConnector3">
            <a:avLst>
              <a:gd fmla="val 88988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2" name="Google Shape;222;p14"/>
          <p:cNvCxnSpPr>
            <a:stCxn id="174" idx="3"/>
            <a:endCxn id="207" idx="1"/>
          </p:cNvCxnSpPr>
          <p:nvPr/>
        </p:nvCxnSpPr>
        <p:spPr>
          <a:xfrm>
            <a:off x="2351712" y="2432981"/>
            <a:ext cx="1242000" cy="588900"/>
          </a:xfrm>
          <a:prstGeom prst="bentConnector3">
            <a:avLst>
              <a:gd fmla="val 62272" name="adj1"/>
            </a:avLst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3" name="Google Shape;223;p14"/>
          <p:cNvSpPr/>
          <p:nvPr/>
        </p:nvSpPr>
        <p:spPr>
          <a:xfrm>
            <a:off x="2598073" y="2304003"/>
            <a:ext cx="646937" cy="25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消費税額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(</a:t>
            </a: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[1394]</a:t>
            </a: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)加算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24" name="Google Shape;224;p14"/>
          <p:cNvSpPr/>
          <p:nvPr/>
        </p:nvSpPr>
        <p:spPr>
          <a:xfrm>
            <a:off x="4897530" y="6685124"/>
            <a:ext cx="1083902" cy="185781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D方式</a:t>
            </a:r>
            <a:endParaRPr sz="10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25" name="Google Shape;225;p14"/>
          <p:cNvSpPr/>
          <p:nvPr/>
        </p:nvSpPr>
        <p:spPr>
          <a:xfrm>
            <a:off x="3591815" y="6690798"/>
            <a:ext cx="1083902" cy="185781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C方式</a:t>
            </a:r>
            <a:endParaRPr sz="10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26" name="Google Shape;226;p14"/>
          <p:cNvSpPr/>
          <p:nvPr/>
        </p:nvSpPr>
        <p:spPr>
          <a:xfrm>
            <a:off x="4886197" y="6338109"/>
            <a:ext cx="1080000" cy="25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[1112]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今回請求金額計　※3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27" name="Google Shape;227;p14"/>
          <p:cNvSpPr/>
          <p:nvPr/>
        </p:nvSpPr>
        <p:spPr>
          <a:xfrm>
            <a:off x="4886197" y="3684712"/>
            <a:ext cx="1080000" cy="25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請求済額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([1159])差引</a:t>
            </a:r>
            <a:endParaRPr sz="80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228" name="Google Shape;228;p14"/>
          <p:cNvCxnSpPr>
            <a:stCxn id="229" idx="2"/>
            <a:endCxn id="226" idx="0"/>
          </p:cNvCxnSpPr>
          <p:nvPr/>
        </p:nvCxnSpPr>
        <p:spPr>
          <a:xfrm>
            <a:off x="5426197" y="5142534"/>
            <a:ext cx="0" cy="1195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  <p:sp>
        <p:nvSpPr>
          <p:cNvPr id="229" name="Google Shape;229;p14"/>
          <p:cNvSpPr/>
          <p:nvPr/>
        </p:nvSpPr>
        <p:spPr>
          <a:xfrm>
            <a:off x="4886197" y="4890534"/>
            <a:ext cx="1080000" cy="25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[1097]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最終帳票金額　</a:t>
            </a: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※2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30" name="Google Shape;230;p14"/>
          <p:cNvSpPr/>
          <p:nvPr/>
        </p:nvSpPr>
        <p:spPr>
          <a:xfrm>
            <a:off x="4886197" y="5336801"/>
            <a:ext cx="1080000" cy="2590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消費税額（調整前）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（[1395]）計算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31" name="Google Shape;231;p14"/>
          <p:cNvSpPr/>
          <p:nvPr/>
        </p:nvSpPr>
        <p:spPr>
          <a:xfrm>
            <a:off x="4886197" y="6037095"/>
            <a:ext cx="1080000" cy="1647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消費税額([1096]）計算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32" name="Google Shape;232;p14"/>
          <p:cNvSpPr/>
          <p:nvPr/>
        </p:nvSpPr>
        <p:spPr>
          <a:xfrm>
            <a:off x="4886197" y="5671792"/>
            <a:ext cx="1080000" cy="309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消費税額調整額（［1396］）加算　※1</a:t>
            </a:r>
            <a:endParaRPr sz="800">
              <a:solidFill>
                <a:srgbClr val="FF0000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233" name="Google Shape;233;p14"/>
          <p:cNvCxnSpPr>
            <a:stCxn id="207" idx="2"/>
            <a:endCxn id="227" idx="0"/>
          </p:cNvCxnSpPr>
          <p:nvPr/>
        </p:nvCxnSpPr>
        <p:spPr>
          <a:xfrm flipH="1" rot="-5400000">
            <a:off x="4540033" y="2798510"/>
            <a:ext cx="480900" cy="1291500"/>
          </a:xfrm>
          <a:prstGeom prst="bentConnector3">
            <a:avLst>
              <a:gd fmla="val 74648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4" name="Google Shape;234;p14"/>
          <p:cNvCxnSpPr>
            <a:stCxn id="227" idx="2"/>
            <a:endCxn id="229" idx="0"/>
          </p:cNvCxnSpPr>
          <p:nvPr/>
        </p:nvCxnSpPr>
        <p:spPr>
          <a:xfrm>
            <a:off x="5426197" y="3936712"/>
            <a:ext cx="0" cy="953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標準デザイン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