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4044" r:id="rId2"/>
  </p:sldMasterIdLst>
  <p:notesMasterIdLst>
    <p:notesMasterId r:id="rId32"/>
  </p:notesMasterIdLst>
  <p:handoutMasterIdLst>
    <p:handoutMasterId r:id="rId33"/>
  </p:handoutMasterIdLst>
  <p:sldIdLst>
    <p:sldId id="487" r:id="rId3"/>
    <p:sldId id="488" r:id="rId4"/>
    <p:sldId id="525" r:id="rId5"/>
    <p:sldId id="481" r:id="rId6"/>
    <p:sldId id="504" r:id="rId7"/>
    <p:sldId id="505" r:id="rId8"/>
    <p:sldId id="506" r:id="rId9"/>
    <p:sldId id="507" r:id="rId10"/>
    <p:sldId id="522" r:id="rId11"/>
    <p:sldId id="511" r:id="rId12"/>
    <p:sldId id="513" r:id="rId13"/>
    <p:sldId id="486" r:id="rId14"/>
    <p:sldId id="509" r:id="rId15"/>
    <p:sldId id="514" r:id="rId16"/>
    <p:sldId id="523" r:id="rId17"/>
    <p:sldId id="510" r:id="rId18"/>
    <p:sldId id="484" r:id="rId19"/>
    <p:sldId id="482" r:id="rId20"/>
    <p:sldId id="469" r:id="rId21"/>
    <p:sldId id="483" r:id="rId22"/>
    <p:sldId id="526" r:id="rId23"/>
    <p:sldId id="495" r:id="rId24"/>
    <p:sldId id="498" r:id="rId25"/>
    <p:sldId id="500" r:id="rId26"/>
    <p:sldId id="501" r:id="rId27"/>
    <p:sldId id="516" r:id="rId28"/>
    <p:sldId id="502" r:id="rId29"/>
    <p:sldId id="503" r:id="rId30"/>
    <p:sldId id="499" r:id="rId31"/>
  </p:sldIdLst>
  <p:sldSz cx="9906000" cy="6858000" type="A4"/>
  <p:notesSz cx="6735763" cy="9866313"/>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521415D9-36F7-43E2-AB2F-B90AF26B5E84}">
      <p14:sectionLst xmlns:p14="http://schemas.microsoft.com/office/powerpoint/2010/main">
        <p14:section name="全体" id="{705A37D6-2770-40EC-88B7-7E21B90226CC}">
          <p14:sldIdLst>
            <p14:sldId id="487"/>
            <p14:sldId id="488"/>
          </p14:sldIdLst>
        </p14:section>
        <p14:section name="普及" id="{F14F2F4A-CC7A-4A94-9B8B-B8DBDCDC6EEE}">
          <p14:sldIdLst>
            <p14:sldId id="525"/>
            <p14:sldId id="481"/>
            <p14:sldId id="504"/>
            <p14:sldId id="505"/>
            <p14:sldId id="506"/>
            <p14:sldId id="507"/>
            <p14:sldId id="522"/>
            <p14:sldId id="511"/>
            <p14:sldId id="513"/>
            <p14:sldId id="486"/>
            <p14:sldId id="509"/>
            <p14:sldId id="514"/>
            <p14:sldId id="523"/>
            <p14:sldId id="510"/>
          </p14:sldIdLst>
        </p14:section>
        <p14:section name="標準" id="{32D79CE4-1004-479B-8A41-A0A1A0F633FF}">
          <p14:sldIdLst>
            <p14:sldId id="484"/>
            <p14:sldId id="482"/>
            <p14:sldId id="469"/>
            <p14:sldId id="483"/>
            <p14:sldId id="526"/>
            <p14:sldId id="495"/>
            <p14:sldId id="498"/>
            <p14:sldId id="500"/>
            <p14:sldId id="501"/>
            <p14:sldId id="516"/>
            <p14:sldId id="502"/>
            <p14:sldId id="503"/>
            <p14:sldId id="499"/>
          </p14:sldIdLst>
        </p14:section>
      </p14:sectionLst>
    </p:ext>
    <p:ext uri="{EFAFB233-063F-42B5-8137-9DF3F51BA10A}">
      <p15:sldGuideLst xmlns:p15="http://schemas.microsoft.com/office/powerpoint/2012/main">
        <p15:guide id="1" orient="horz" pos="2115" userDrawn="1">
          <p15:clr>
            <a:srgbClr val="A4A3A4"/>
          </p15:clr>
        </p15:guide>
        <p15:guide id="2" pos="3120">
          <p15:clr>
            <a:srgbClr val="A4A3A4"/>
          </p15:clr>
        </p15:guide>
      </p15:sldGuideLst>
    </p:ext>
    <p:ext uri="{2D200454-40CA-4A62-9FC3-DE9A4176ACB9}">
      <p15:notesGuideLst xmlns:p15="http://schemas.microsoft.com/office/powerpoint/2012/main">
        <p15:guide id="1" orient="horz" pos="3039" userDrawn="1">
          <p15:clr>
            <a:srgbClr val="A4A3A4"/>
          </p15:clr>
        </p15:guide>
        <p15:guide id="2" pos="2055" userDrawn="1">
          <p15:clr>
            <a:srgbClr val="A4A3A4"/>
          </p15:clr>
        </p15:guide>
        <p15:guide id="3" orient="horz" pos="3061" userDrawn="1">
          <p15:clr>
            <a:srgbClr val="A4A3A4"/>
          </p15:clr>
        </p15:guide>
        <p15:guide id="4" pos="2077" userDrawn="1">
          <p15:clr>
            <a:srgbClr val="A4A3A4"/>
          </p15:clr>
        </p15:guide>
        <p15:guide id="5" orient="horz" pos="3084" userDrawn="1">
          <p15:clr>
            <a:srgbClr val="A4A3A4"/>
          </p15:clr>
        </p15:guide>
        <p15:guide id="6" pos="2099" userDrawn="1">
          <p15:clr>
            <a:srgbClr val="A4A3A4"/>
          </p15:clr>
        </p15:guide>
        <p15:guide id="7" orient="horz" pos="3107" userDrawn="1">
          <p15:clr>
            <a:srgbClr val="A4A3A4"/>
          </p15:clr>
        </p15:guide>
        <p15:guide id="8"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723EF5A-5AE6-60CB-892A-AEC87E9AC41A}" name="作成者" initials="作成者" userId="作成者" providerId="None"/>
  <p188:author id="{411C636B-F465-C36D-DC70-AC68DDF0096E}" name="竹中 良実" initials="竹中" userId="S-1-5-21-3182302177-1666161025-3806129696-712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629DD1"/>
    <a:srgbClr val="D3DFEE"/>
    <a:srgbClr val="EAF0F7"/>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5" autoAdjust="0"/>
    <p:restoredTop sz="96242" autoAdjust="0"/>
  </p:normalViewPr>
  <p:slideViewPr>
    <p:cSldViewPr>
      <p:cViewPr varScale="1">
        <p:scale>
          <a:sx n="149" d="100"/>
          <a:sy n="149" d="100"/>
        </p:scale>
        <p:origin x="684" y="108"/>
      </p:cViewPr>
      <p:guideLst>
        <p:guide orient="horz" pos="2115"/>
        <p:guide pos="3120"/>
      </p:guideLst>
    </p:cSldViewPr>
  </p:slideViewPr>
  <p:outlineViewPr>
    <p:cViewPr>
      <p:scale>
        <a:sx n="33" d="100"/>
        <a:sy n="33" d="100"/>
      </p:scale>
      <p:origin x="0" y="-39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5" d="100"/>
          <a:sy n="75" d="100"/>
        </p:scale>
        <p:origin x="4038" y="84"/>
      </p:cViewPr>
      <p:guideLst>
        <p:guide orient="horz" pos="3039"/>
        <p:guide pos="2055"/>
        <p:guide orient="horz" pos="3061"/>
        <p:guide pos="2077"/>
        <p:guide orient="horz" pos="3084"/>
        <p:guide pos="2099"/>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0" y="0"/>
            <a:ext cx="2942184" cy="529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t" anchorCtr="0" compatLnSpc="1">
            <a:prstTxWarp prst="textNoShape">
              <a:avLst/>
            </a:prstTxWarp>
          </a:bodyPr>
          <a:lstStyle>
            <a:lvl1pPr algn="l">
              <a:defRPr sz="1200">
                <a:latin typeface="Arial" charset="0"/>
              </a:defRPr>
            </a:lvl1pPr>
          </a:lstStyle>
          <a:p>
            <a:pPr>
              <a:defRPr/>
            </a:pPr>
            <a:endParaRPr lang="en-US" altLang="ja-JP"/>
          </a:p>
        </p:txBody>
      </p:sp>
      <p:sp>
        <p:nvSpPr>
          <p:cNvPr id="167940" name="Rectangle 4"/>
          <p:cNvSpPr>
            <a:spLocks noGrp="1" noChangeArrowheads="1"/>
          </p:cNvSpPr>
          <p:nvPr>
            <p:ph type="ftr" sz="quarter" idx="2"/>
          </p:nvPr>
        </p:nvSpPr>
        <p:spPr bwMode="auto">
          <a:xfrm>
            <a:off x="0" y="9379382"/>
            <a:ext cx="2942184" cy="453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b" anchorCtr="0" compatLnSpc="1">
            <a:prstTxWarp prst="textNoShape">
              <a:avLst/>
            </a:prstTxWarp>
          </a:bodyPr>
          <a:lstStyle>
            <a:lvl1pPr algn="l">
              <a:defRPr sz="1200">
                <a:latin typeface="Arial" charset="0"/>
              </a:defRPr>
            </a:lvl1pPr>
          </a:lstStyle>
          <a:p>
            <a:pPr>
              <a:defRPr/>
            </a:pPr>
            <a:endParaRPr lang="en-US" altLang="ja-JP"/>
          </a:p>
        </p:txBody>
      </p:sp>
      <p:sp>
        <p:nvSpPr>
          <p:cNvPr id="167941" name="Rectangle 5"/>
          <p:cNvSpPr>
            <a:spLocks noGrp="1" noChangeArrowheads="1"/>
          </p:cNvSpPr>
          <p:nvPr>
            <p:ph type="sldNum" sz="quarter" idx="3"/>
          </p:nvPr>
        </p:nvSpPr>
        <p:spPr bwMode="auto">
          <a:xfrm>
            <a:off x="3846988" y="9078937"/>
            <a:ext cx="2865213" cy="453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b" anchorCtr="0" compatLnSpc="1">
            <a:prstTxWarp prst="textNoShape">
              <a:avLst/>
            </a:prstTxWarp>
          </a:bodyPr>
          <a:lstStyle>
            <a:lvl1pPr algn="r">
              <a:defRPr sz="1200">
                <a:latin typeface="Arial" charset="0"/>
              </a:defRPr>
            </a:lvl1pPr>
          </a:lstStyle>
          <a:p>
            <a:pPr>
              <a:defRPr/>
            </a:pPr>
            <a:fld id="{F60B82B1-C4F5-421F-84FE-1DF040BC72FA}" type="slidenum">
              <a:rPr lang="en-US" altLang="ja-JP"/>
              <a:pPr>
                <a:defRPr/>
              </a:pPr>
              <a:t>‹#›</a:t>
            </a:fld>
            <a:endParaRPr lang="en-US" altLang="ja-JP"/>
          </a:p>
        </p:txBody>
      </p:sp>
    </p:spTree>
    <p:extLst>
      <p:ext uri="{BB962C8B-B14F-4D97-AF65-F5344CB8AC3E}">
        <p14:creationId xmlns:p14="http://schemas.microsoft.com/office/powerpoint/2010/main" val="33640434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4" y="0"/>
            <a:ext cx="2918621"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t" anchorCtr="0" compatLnSpc="1">
            <a:prstTxWarp prst="textNoShape">
              <a:avLst/>
            </a:prstTxWarp>
          </a:bodyPr>
          <a:lstStyle>
            <a:lvl1pPr algn="l">
              <a:defRPr sz="1200">
                <a:latin typeface="Arial" charset="0"/>
              </a:defRPr>
            </a:lvl1pPr>
          </a:lstStyle>
          <a:p>
            <a:pPr>
              <a:defRPr/>
            </a:pPr>
            <a:endParaRPr lang="en-US" altLang="ja-JP"/>
          </a:p>
        </p:txBody>
      </p:sp>
      <p:sp>
        <p:nvSpPr>
          <p:cNvPr id="17411" name="Rectangle 3"/>
          <p:cNvSpPr>
            <a:spLocks noGrp="1" noChangeArrowheads="1"/>
          </p:cNvSpPr>
          <p:nvPr>
            <p:ph type="dt" idx="1"/>
          </p:nvPr>
        </p:nvSpPr>
        <p:spPr bwMode="auto">
          <a:xfrm>
            <a:off x="3815575" y="0"/>
            <a:ext cx="2918621" cy="49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12292" name="Rectangle 4"/>
          <p:cNvSpPr>
            <a:spLocks noGrp="1" noRot="1" noChangeAspect="1" noChangeArrowheads="1" noTextEdit="1"/>
          </p:cNvSpPr>
          <p:nvPr>
            <p:ph type="sldImg" idx="2"/>
          </p:nvPr>
        </p:nvSpPr>
        <p:spPr bwMode="auto">
          <a:xfrm>
            <a:off x="700088" y="741363"/>
            <a:ext cx="5338762" cy="36972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75462" y="4686538"/>
            <a:ext cx="5384840" cy="4439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7414" name="Rectangle 6"/>
          <p:cNvSpPr>
            <a:spLocks noGrp="1" noChangeArrowheads="1"/>
          </p:cNvSpPr>
          <p:nvPr>
            <p:ph type="ftr" sz="quarter" idx="4"/>
          </p:nvPr>
        </p:nvSpPr>
        <p:spPr bwMode="auto">
          <a:xfrm>
            <a:off x="4" y="9371504"/>
            <a:ext cx="2918621"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b" anchorCtr="0" compatLnSpc="1">
            <a:prstTxWarp prst="textNoShape">
              <a:avLst/>
            </a:prstTxWarp>
          </a:bodyPr>
          <a:lstStyle>
            <a:lvl1pPr algn="l">
              <a:defRPr sz="1200">
                <a:latin typeface="Arial" charset="0"/>
              </a:defRPr>
            </a:lvl1pPr>
          </a:lstStyle>
          <a:p>
            <a:pPr>
              <a:defRPr/>
            </a:pPr>
            <a:endParaRPr lang="en-US" altLang="ja-JP"/>
          </a:p>
        </p:txBody>
      </p:sp>
      <p:sp>
        <p:nvSpPr>
          <p:cNvPr id="17415" name="Rectangle 7"/>
          <p:cNvSpPr>
            <a:spLocks noGrp="1" noChangeArrowheads="1"/>
          </p:cNvSpPr>
          <p:nvPr>
            <p:ph type="sldNum" sz="quarter" idx="5"/>
          </p:nvPr>
        </p:nvSpPr>
        <p:spPr bwMode="auto">
          <a:xfrm>
            <a:off x="3815575" y="9037612"/>
            <a:ext cx="2918621" cy="493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7" tIns="45311" rIns="90627" bIns="45311" numCol="1" anchor="b" anchorCtr="0" compatLnSpc="1">
            <a:prstTxWarp prst="textNoShape">
              <a:avLst/>
            </a:prstTxWarp>
          </a:bodyPr>
          <a:lstStyle>
            <a:lvl1pPr algn="r">
              <a:defRPr sz="1200">
                <a:latin typeface="Arial" charset="0"/>
              </a:defRPr>
            </a:lvl1pPr>
          </a:lstStyle>
          <a:p>
            <a:pPr>
              <a:defRPr/>
            </a:pPr>
            <a:fld id="{EDE88D22-E7B9-4891-A090-5B6D6C4F51AD}" type="slidenum">
              <a:rPr lang="en-US" altLang="ja-JP"/>
              <a:pPr>
                <a:defRPr/>
              </a:pPr>
              <a:t>‹#›</a:t>
            </a:fld>
            <a:endParaRPr lang="en-US" altLang="ja-JP"/>
          </a:p>
        </p:txBody>
      </p:sp>
    </p:spTree>
    <p:extLst>
      <p:ext uri="{BB962C8B-B14F-4D97-AF65-F5344CB8AC3E}">
        <p14:creationId xmlns:p14="http://schemas.microsoft.com/office/powerpoint/2010/main" val="129517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EDE88D22-E7B9-4891-A090-5B6D6C4F51AD}" type="slidenum">
              <a:rPr lang="en-US" altLang="ja-JP" smtClean="0"/>
              <a:pPr>
                <a:defRPr/>
              </a:pPr>
              <a:t>1</a:t>
            </a:fld>
            <a:endParaRPr lang="en-US" altLang="ja-JP" dirty="0"/>
          </a:p>
        </p:txBody>
      </p:sp>
    </p:spTree>
    <p:extLst>
      <p:ext uri="{BB962C8B-B14F-4D97-AF65-F5344CB8AC3E}">
        <p14:creationId xmlns:p14="http://schemas.microsoft.com/office/powerpoint/2010/main" val="2613980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EDE88D22-E7B9-4891-A090-5B6D6C4F51AD}" type="slidenum">
              <a:rPr lang="en-US" altLang="ja-JP" smtClean="0"/>
              <a:pPr>
                <a:defRPr/>
              </a:pPr>
              <a:t>2</a:t>
            </a:fld>
            <a:endParaRPr lang="en-US" altLang="ja-JP"/>
          </a:p>
        </p:txBody>
      </p:sp>
    </p:spTree>
    <p:extLst>
      <p:ext uri="{BB962C8B-B14F-4D97-AF65-F5344CB8AC3E}">
        <p14:creationId xmlns:p14="http://schemas.microsoft.com/office/powerpoint/2010/main" val="3294964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latin typeface="Meiryo UI" panose="020B0604030504040204" pitchFamily="50" charset="-128"/>
                <a:ea typeface="Meiryo UI" panose="020B0604030504040204" pitchFamily="50" charset="-128"/>
              </a:rPr>
              <a:t>７社</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吉原組　新潟</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東レ建設　大阪</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田中工務店　埼玉</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ヒメノ　愛知</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ノバック　兵庫</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仙建工業　宮城</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双日建材　東京</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京急建設　　東京</a:t>
            </a:r>
            <a:br>
              <a:rPr lang="ja-JP" altLang="en-US" dirty="0">
                <a:effectLst/>
                <a:latin typeface="Meiryo UI" panose="020B0604030504040204" pitchFamily="50" charset="-128"/>
                <a:ea typeface="Meiryo UI" panose="020B0604030504040204" pitchFamily="50" charset="-128"/>
              </a:rPr>
            </a:b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やめた企業</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徳倉建設</a:t>
            </a:r>
            <a:br>
              <a:rPr lang="ja-JP" altLang="en-US" dirty="0">
                <a:effectLst/>
                <a:latin typeface="Meiryo UI" panose="020B0604030504040204" pitchFamily="50" charset="-128"/>
                <a:ea typeface="Meiryo UI" panose="020B0604030504040204" pitchFamily="50" charset="-128"/>
              </a:rPr>
            </a:b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出来高を始めた</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三井住友建設</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前田建設工業</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東急建設</a:t>
            </a:r>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DE88D22-E7B9-4891-A090-5B6D6C4F51AD}" type="slidenum">
              <a:rPr lang="en-US" altLang="ja-JP" smtClean="0"/>
              <a:pPr>
                <a:defRPr/>
              </a:pPr>
              <a:t>4</a:t>
            </a:fld>
            <a:endParaRPr lang="en-US" altLang="ja-JP"/>
          </a:p>
        </p:txBody>
      </p:sp>
    </p:spTree>
    <p:extLst>
      <p:ext uri="{BB962C8B-B14F-4D97-AF65-F5344CB8AC3E}">
        <p14:creationId xmlns:p14="http://schemas.microsoft.com/office/powerpoint/2010/main" val="2139348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360DD-91E4-5301-5EF0-25D5C1C7AC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C71A705-C13A-AAD6-0AC3-A5888763237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FA6F00B-EC40-635B-B5DC-0F632ED26393}"/>
              </a:ext>
            </a:extLst>
          </p:cNvPr>
          <p:cNvSpPr>
            <a:spLocks noGrp="1"/>
          </p:cNvSpPr>
          <p:nvPr>
            <p:ph type="body" idx="1"/>
          </p:nvPr>
        </p:nvSpPr>
        <p:spPr/>
        <p:txBody>
          <a:bodyPr/>
          <a:lstStyle/>
          <a:p>
            <a:r>
              <a:rPr lang="ja-JP" altLang="en-US" dirty="0">
                <a:effectLst/>
                <a:latin typeface="Meiryo UI" panose="020B0604030504040204" pitchFamily="50" charset="-128"/>
                <a:ea typeface="Meiryo UI" panose="020B0604030504040204" pitchFamily="50" charset="-128"/>
              </a:rPr>
              <a:t>１行目</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　</a:t>
            </a:r>
            <a:r>
              <a:rPr lang="en-US" altLang="ja-JP" dirty="0">
                <a:effectLst/>
                <a:latin typeface="Meiryo UI" panose="020B0604030504040204" pitchFamily="50" charset="-128"/>
                <a:ea typeface="Meiryo UI" panose="020B0604030504040204" pitchFamily="50" charset="-128"/>
              </a:rPr>
              <a:t>3</a:t>
            </a:r>
            <a:r>
              <a:rPr lang="ja-JP" altLang="en-US" dirty="0">
                <a:effectLst/>
                <a:latin typeface="Meiryo UI" panose="020B0604030504040204" pitchFamily="50" charset="-128"/>
                <a:ea typeface="Meiryo UI" panose="020B0604030504040204" pitchFamily="50" charset="-128"/>
              </a:rPr>
              <a:t>番　と　</a:t>
            </a:r>
            <a:r>
              <a:rPr lang="en-US" altLang="ja-JP" dirty="0">
                <a:effectLst/>
                <a:latin typeface="Meiryo UI" panose="020B0604030504040204" pitchFamily="50" charset="-128"/>
                <a:ea typeface="Meiryo UI" panose="020B0604030504040204" pitchFamily="50" charset="-128"/>
              </a:rPr>
              <a:t>6</a:t>
            </a:r>
            <a:r>
              <a:rPr lang="ja-JP" altLang="en-US" dirty="0">
                <a:effectLst/>
                <a:latin typeface="Meiryo UI" panose="020B0604030504040204" pitchFamily="50" charset="-128"/>
                <a:ea typeface="Meiryo UI" panose="020B0604030504040204" pitchFamily="50" charset="-128"/>
              </a:rPr>
              <a:t>番</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２行目</a:t>
            </a:r>
            <a:br>
              <a:rPr lang="ja-JP" altLang="en-US" dirty="0">
                <a:effectLst/>
                <a:latin typeface="Meiryo UI" panose="020B0604030504040204" pitchFamily="50" charset="-128"/>
                <a:ea typeface="Meiryo UI" panose="020B0604030504040204" pitchFamily="50" charset="-128"/>
              </a:rPr>
            </a:br>
            <a:r>
              <a:rPr lang="ja-JP" altLang="en-US" dirty="0">
                <a:effectLst/>
                <a:latin typeface="Meiryo UI" panose="020B0604030504040204" pitchFamily="50" charset="-128"/>
                <a:ea typeface="Meiryo UI" panose="020B0604030504040204" pitchFamily="50" charset="-128"/>
              </a:rPr>
              <a:t>　</a:t>
            </a:r>
            <a:r>
              <a:rPr lang="en-US" altLang="ja-JP" dirty="0">
                <a:effectLst/>
                <a:latin typeface="Meiryo UI" panose="020B0604030504040204" pitchFamily="50" charset="-128"/>
                <a:ea typeface="Meiryo UI" panose="020B0604030504040204" pitchFamily="50" charset="-128"/>
              </a:rPr>
              <a:t>3</a:t>
            </a:r>
            <a:r>
              <a:rPr lang="ja-JP" altLang="en-US" dirty="0">
                <a:effectLst/>
                <a:latin typeface="Meiryo UI" panose="020B0604030504040204" pitchFamily="50" charset="-128"/>
                <a:ea typeface="Meiryo UI" panose="020B0604030504040204" pitchFamily="50" charset="-128"/>
              </a:rPr>
              <a:t>番</a:t>
            </a:r>
            <a:br>
              <a:rPr lang="ja-JP" altLang="en-US" dirty="0">
                <a:effectLst/>
                <a:latin typeface="Meiryo UI" panose="020B0604030504040204" pitchFamily="50" charset="-128"/>
                <a:ea typeface="Meiryo UI" panose="020B0604030504040204" pitchFamily="50" charset="-128"/>
              </a:rPr>
            </a:br>
            <a:br>
              <a:rPr lang="ja-JP" altLang="en-US" dirty="0">
                <a:effectLst/>
                <a:latin typeface="Meiryo UI" panose="020B0604030504040204" pitchFamily="50" charset="-128"/>
                <a:ea typeface="Meiryo UI" panose="020B0604030504040204" pitchFamily="50" charset="-128"/>
              </a:rPr>
            </a:br>
            <a:r>
              <a:rPr lang="en-US" altLang="ja-JP" dirty="0">
                <a:effectLst/>
                <a:latin typeface="Meiryo UI" panose="020B0604030504040204" pitchFamily="50" charset="-128"/>
                <a:ea typeface="Meiryo UI" panose="020B0604030504040204" pitchFamily="50" charset="-128"/>
              </a:rPr>
              <a:t>3.4.5.6</a:t>
            </a:r>
            <a:r>
              <a:rPr lang="ja-JP" altLang="en-US" dirty="0">
                <a:effectLst/>
                <a:latin typeface="Meiryo UI" panose="020B0604030504040204" pitchFamily="50" charset="-128"/>
                <a:ea typeface="Meiryo UI" panose="020B0604030504040204" pitchFamily="50" charset="-128"/>
              </a:rPr>
              <a:t>行目　無し</a:t>
            </a:r>
            <a:br>
              <a:rPr lang="ja-JP" altLang="en-US" dirty="0">
                <a:effectLst/>
                <a:latin typeface="Meiryo UI" panose="020B0604030504040204" pitchFamily="50" charset="-128"/>
                <a:ea typeface="Meiryo UI" panose="020B0604030504040204" pitchFamily="50" charset="-128"/>
              </a:rPr>
            </a:br>
            <a:br>
              <a:rPr lang="ja-JP" altLang="en-US" dirty="0">
                <a:effectLst/>
                <a:latin typeface="Meiryo UI" panose="020B0604030504040204" pitchFamily="50" charset="-128"/>
                <a:ea typeface="Meiryo UI" panose="020B0604030504040204" pitchFamily="50" charset="-128"/>
              </a:rPr>
            </a:br>
            <a:r>
              <a:rPr lang="en-US" altLang="ja-JP" dirty="0">
                <a:effectLst/>
                <a:latin typeface="Meiryo UI" panose="020B0604030504040204" pitchFamily="50" charset="-128"/>
                <a:ea typeface="Meiryo UI" panose="020B0604030504040204" pitchFamily="50" charset="-128"/>
              </a:rPr>
              <a:t>7</a:t>
            </a:r>
            <a:r>
              <a:rPr lang="ja-JP" altLang="en-US" dirty="0">
                <a:effectLst/>
                <a:latin typeface="Meiryo UI" panose="020B0604030504040204" pitchFamily="50" charset="-128"/>
                <a:ea typeface="Meiryo UI" panose="020B0604030504040204" pitchFamily="50" charset="-128"/>
              </a:rPr>
              <a:t>行目</a:t>
            </a:r>
            <a:br>
              <a:rPr lang="ja-JP" altLang="en-US" dirty="0">
                <a:effectLst/>
                <a:latin typeface="Meiryo UI" panose="020B0604030504040204" pitchFamily="50" charset="-128"/>
                <a:ea typeface="Meiryo UI" panose="020B0604030504040204" pitchFamily="50" charset="-128"/>
              </a:rPr>
            </a:br>
            <a:r>
              <a:rPr lang="en-US" altLang="ja-JP" dirty="0">
                <a:effectLst/>
                <a:latin typeface="Meiryo UI" panose="020B0604030504040204" pitchFamily="50" charset="-128"/>
                <a:ea typeface="Meiryo UI" panose="020B0604030504040204" pitchFamily="50" charset="-128"/>
              </a:rPr>
              <a:t>1</a:t>
            </a:r>
            <a:r>
              <a:rPr lang="ja-JP" altLang="en-US" dirty="0">
                <a:effectLst/>
                <a:latin typeface="Meiryo UI" panose="020B0604030504040204" pitchFamily="50" charset="-128"/>
                <a:ea typeface="Meiryo UI" panose="020B0604030504040204" pitchFamily="50" charset="-128"/>
              </a:rPr>
              <a:t>番</a:t>
            </a:r>
            <a:endParaRPr kumimoji="1" lang="ja-JP" altLang="en-US" dirty="0"/>
          </a:p>
        </p:txBody>
      </p:sp>
      <p:sp>
        <p:nvSpPr>
          <p:cNvPr id="4" name="スライド番号プレースホルダー 3">
            <a:extLst>
              <a:ext uri="{FF2B5EF4-FFF2-40B4-BE49-F238E27FC236}">
                <a16:creationId xmlns:a16="http://schemas.microsoft.com/office/drawing/2014/main" id="{6B002E32-8EEF-E599-CCBE-5F6A247895F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C2DA2F-572E-47EB-AEBC-E37BEE9E9966}" type="slidenum">
              <a:rPr kumimoji="1" lang="ja-JP" altLang="en-US" sz="1200" b="0" i="0" u="none" strike="noStrike" kern="1200" cap="none" spc="0" normalizeH="0" baseline="0" noProof="0" smtClean="0">
                <a:ln>
                  <a:noFill/>
                </a:ln>
                <a:solidFill>
                  <a:prstClr val="black"/>
                </a:solidFill>
                <a:effectLst/>
                <a:uLnTx/>
                <a:uFillTx/>
                <a:latin typeface="游ゴシック" panose="0211000402020202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p:txBody>
      </p:sp>
    </p:spTree>
    <p:extLst>
      <p:ext uri="{BB962C8B-B14F-4D97-AF65-F5344CB8AC3E}">
        <p14:creationId xmlns:p14="http://schemas.microsoft.com/office/powerpoint/2010/main" val="2672978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DE88D22-E7B9-4891-A090-5B6D6C4F51AD}" type="slidenum">
              <a:rPr lang="en-US" altLang="ja-JP" smtClean="0"/>
              <a:pPr>
                <a:defRPr/>
              </a:pPr>
              <a:t>18</a:t>
            </a:fld>
            <a:endParaRPr lang="en-US" altLang="ja-JP"/>
          </a:p>
        </p:txBody>
      </p:sp>
    </p:spTree>
    <p:extLst>
      <p:ext uri="{BB962C8B-B14F-4D97-AF65-F5344CB8AC3E}">
        <p14:creationId xmlns:p14="http://schemas.microsoft.com/office/powerpoint/2010/main" val="2353235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pPr>
              <a:defRPr/>
            </a:pPr>
            <a:fld id="{EDE88D22-E7B9-4891-A090-5B6D6C4F51AD}" type="slidenum">
              <a:rPr lang="en-US" altLang="ja-JP" smtClean="0"/>
              <a:pPr>
                <a:defRPr/>
              </a:pPr>
              <a:t>21</a:t>
            </a:fld>
            <a:endParaRPr lang="en-US" altLang="ja-JP"/>
          </a:p>
        </p:txBody>
      </p:sp>
    </p:spTree>
    <p:extLst>
      <p:ext uri="{BB962C8B-B14F-4D97-AF65-F5344CB8AC3E}">
        <p14:creationId xmlns:p14="http://schemas.microsoft.com/office/powerpoint/2010/main" val="1359548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DE88D22-E7B9-4891-A090-5B6D6C4F51AD}" type="slidenum">
              <a:rPr lang="en-US" altLang="ja-JP" smtClean="0"/>
              <a:pPr>
                <a:defRPr/>
              </a:pPr>
              <a:t>22</a:t>
            </a:fld>
            <a:endParaRPr lang="en-US" altLang="ja-JP"/>
          </a:p>
        </p:txBody>
      </p:sp>
    </p:spTree>
    <p:extLst>
      <p:ext uri="{BB962C8B-B14F-4D97-AF65-F5344CB8AC3E}">
        <p14:creationId xmlns:p14="http://schemas.microsoft.com/office/powerpoint/2010/main" val="117570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Freeform 7"/>
          <p:cNvSpPr>
            <a:spLocks noChangeArrowheads="1"/>
          </p:cNvSpPr>
          <p:nvPr/>
        </p:nvSpPr>
        <p:spPr bwMode="auto">
          <a:xfrm>
            <a:off x="660400" y="1219200"/>
            <a:ext cx="85852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5" name="Line 8"/>
          <p:cNvSpPr>
            <a:spLocks noChangeShapeType="1"/>
          </p:cNvSpPr>
          <p:nvPr/>
        </p:nvSpPr>
        <p:spPr bwMode="auto">
          <a:xfrm>
            <a:off x="2146300" y="3962400"/>
            <a:ext cx="705485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 name="Rectangle 10"/>
          <p:cNvSpPr>
            <a:spLocks noChangeArrowheads="1"/>
          </p:cNvSpPr>
          <p:nvPr userDrawn="1"/>
        </p:nvSpPr>
        <p:spPr bwMode="auto">
          <a:xfrm>
            <a:off x="514151" y="6653213"/>
            <a:ext cx="2239446" cy="20647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000" tIns="10800" rIns="54000" bIns="1080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defRPr/>
            </a:pPr>
            <a:r>
              <a:rPr kumimoji="0" lang="en-US" altLang="ja-JP" sz="1200" b="1" dirty="0">
                <a:latin typeface="Century" pitchFamily="18" charset="0"/>
              </a:rPr>
              <a:t>Copyright(C) 2025.4, </a:t>
            </a:r>
            <a:r>
              <a:rPr kumimoji="0" lang="en-US" altLang="ja-JP" sz="1200" b="1" i="1" dirty="0">
                <a:latin typeface="Century" pitchFamily="18" charset="0"/>
              </a:rPr>
              <a:t>CI-NET</a:t>
            </a:r>
            <a:r>
              <a:rPr kumimoji="0" lang="en-US" altLang="ja-JP" sz="1200" b="1" dirty="0">
                <a:latin typeface="Century" pitchFamily="18" charset="0"/>
              </a:rPr>
              <a:t> </a:t>
            </a:r>
          </a:p>
        </p:txBody>
      </p:sp>
      <p:sp>
        <p:nvSpPr>
          <p:cNvPr id="8194" name="Rectangle 2"/>
          <p:cNvSpPr>
            <a:spLocks noGrp="1" noChangeArrowheads="1"/>
          </p:cNvSpPr>
          <p:nvPr>
            <p:ph type="ctrTitle"/>
          </p:nvPr>
        </p:nvSpPr>
        <p:spPr>
          <a:xfrm>
            <a:off x="990600" y="1524000"/>
            <a:ext cx="8258440" cy="1752600"/>
          </a:xfrm>
        </p:spPr>
        <p:txBody>
          <a:bodyPr/>
          <a:lstStyle>
            <a:lvl1pPr>
              <a:defRPr sz="5000"/>
            </a:lvl1pPr>
          </a:lstStyle>
          <a:p>
            <a:pPr lvl="0"/>
            <a:r>
              <a:rPr lang="ja-JP" altLang="en-US" noProof="0"/>
              <a:t>マスタ タイトルの書式設定</a:t>
            </a:r>
          </a:p>
        </p:txBody>
      </p:sp>
      <p:sp>
        <p:nvSpPr>
          <p:cNvPr id="8195" name="Rectangle 3"/>
          <p:cNvSpPr>
            <a:spLocks noGrp="1" noChangeArrowheads="1"/>
          </p:cNvSpPr>
          <p:nvPr>
            <p:ph type="subTitle" idx="1"/>
          </p:nvPr>
        </p:nvSpPr>
        <p:spPr>
          <a:xfrm>
            <a:off x="2146300" y="3962400"/>
            <a:ext cx="7099300" cy="1752600"/>
          </a:xfrm>
        </p:spPr>
        <p:txBody>
          <a:bodyPr/>
          <a:lstStyle>
            <a:lvl1pPr marL="0" indent="0">
              <a:buFont typeface="Wingdings" pitchFamily="2" charset="2"/>
              <a:buNone/>
              <a:defRPr sz="2800"/>
            </a:lvl1pPr>
          </a:lstStyle>
          <a:p>
            <a:pPr lvl="0"/>
            <a:r>
              <a:rPr lang="ja-JP" altLang="en-US" noProof="0"/>
              <a:t>マスタ サブタイトルの書式設定</a:t>
            </a:r>
          </a:p>
        </p:txBody>
      </p:sp>
      <p:sp>
        <p:nvSpPr>
          <p:cNvPr id="7" name="Rectangle 4"/>
          <p:cNvSpPr>
            <a:spLocks noGrp="1" noChangeArrowheads="1"/>
          </p:cNvSpPr>
          <p:nvPr>
            <p:ph type="dt" sz="half" idx="10"/>
          </p:nvPr>
        </p:nvSpPr>
        <p:spPr/>
        <p:txBody>
          <a:bodyPr/>
          <a:lstStyle>
            <a:lvl1pPr>
              <a:defRPr/>
            </a:lvl1pPr>
          </a:lstStyle>
          <a:p>
            <a:pPr>
              <a:defRPr/>
            </a:pPr>
            <a:endParaRPr lang="en-US" altLang="ja-JP" dirty="0"/>
          </a:p>
        </p:txBody>
      </p:sp>
      <p:sp>
        <p:nvSpPr>
          <p:cNvPr id="8" name="Rectangle 5"/>
          <p:cNvSpPr>
            <a:spLocks noGrp="1" noChangeArrowheads="1"/>
          </p:cNvSpPr>
          <p:nvPr>
            <p:ph type="ftr" sz="quarter" idx="11"/>
          </p:nvPr>
        </p:nvSpPr>
        <p:spPr>
          <a:xfrm>
            <a:off x="3384550" y="6243638"/>
            <a:ext cx="3136900" cy="457200"/>
          </a:xfrm>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58001777-748A-4C3C-93B5-C58859A46C36}" type="slidenum">
              <a:rPr lang="en-US" altLang="ja-JP"/>
              <a:pPr>
                <a:defRPr/>
              </a:pPr>
              <a:t>‹#›</a:t>
            </a:fld>
            <a:endParaRPr lang="en-US" altLang="ja-JP"/>
          </a:p>
        </p:txBody>
      </p:sp>
    </p:spTree>
    <p:extLst>
      <p:ext uri="{BB962C8B-B14F-4D97-AF65-F5344CB8AC3E}">
        <p14:creationId xmlns:p14="http://schemas.microsoft.com/office/powerpoint/2010/main" val="30723072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A258FA-65F7-680A-1B0C-256A029139D0}"/>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FFD2D61-6C9D-2B26-2C71-D4105C04FFBE}"/>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CC5C979-AFAE-BD37-6B17-7AED5BB6B312}"/>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61C5BC4-0EE5-0037-BFFF-867158152DD9}"/>
              </a:ext>
            </a:extLst>
          </p:cNvPr>
          <p:cNvSpPr>
            <a:spLocks noGrp="1"/>
          </p:cNvSpPr>
          <p:nvPr>
            <p:ph type="dt" sz="half" idx="10"/>
          </p:nvPr>
        </p:nvSpPr>
        <p:spPr/>
        <p:txBody>
          <a:bodyPr/>
          <a:lstStyle/>
          <a:p>
            <a:fld id="{4FBB1D93-4F28-4CDB-8108-F7A924B0DE04}" type="datetime1">
              <a:rPr kumimoji="1" lang="ja-JP" altLang="en-US" smtClean="0"/>
              <a:t>2025/4/9</a:t>
            </a:fld>
            <a:endParaRPr kumimoji="1" lang="ja-JP" altLang="en-US"/>
          </a:p>
        </p:txBody>
      </p:sp>
      <p:sp>
        <p:nvSpPr>
          <p:cNvPr id="6" name="フッター プレースホルダー 5">
            <a:extLst>
              <a:ext uri="{FF2B5EF4-FFF2-40B4-BE49-F238E27FC236}">
                <a16:creationId xmlns:a16="http://schemas.microsoft.com/office/drawing/2014/main" id="{5D9EC8DE-F54B-3EA0-EC94-C8E0E342F1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8D3946-3793-85D6-6793-0613FB0545D2}"/>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3428155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8852CD-610E-9114-FE64-11CC94E9836A}"/>
              </a:ext>
            </a:extLst>
          </p:cNvPr>
          <p:cNvSpPr>
            <a:spLocks noGrp="1"/>
          </p:cNvSpPr>
          <p:nvPr>
            <p:ph type="title"/>
          </p:nvPr>
        </p:nvSpPr>
        <p:spPr>
          <a:xfrm>
            <a:off x="682328" y="457200"/>
            <a:ext cx="3194943" cy="1600200"/>
          </a:xfrm>
        </p:spPr>
        <p:txBody>
          <a:bodyPr anchor="b"/>
          <a:lstStyle>
            <a:lvl1pPr>
              <a:defRPr sz="26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81871EB-DE0A-5F60-E77A-A2CBA54F4B4E}"/>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kumimoji="1" lang="ja-JP" altLang="en-US"/>
          </a:p>
        </p:txBody>
      </p:sp>
      <p:sp>
        <p:nvSpPr>
          <p:cNvPr id="4" name="テキスト プレースホルダー 3">
            <a:extLst>
              <a:ext uri="{FF2B5EF4-FFF2-40B4-BE49-F238E27FC236}">
                <a16:creationId xmlns:a16="http://schemas.microsoft.com/office/drawing/2014/main" id="{CFAFA92A-583F-6E1E-B954-6682177040AB}"/>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8668991-EC1C-B3EE-AB42-A85B0366A33C}"/>
              </a:ext>
            </a:extLst>
          </p:cNvPr>
          <p:cNvSpPr>
            <a:spLocks noGrp="1"/>
          </p:cNvSpPr>
          <p:nvPr>
            <p:ph type="dt" sz="half" idx="10"/>
          </p:nvPr>
        </p:nvSpPr>
        <p:spPr/>
        <p:txBody>
          <a:bodyPr/>
          <a:lstStyle/>
          <a:p>
            <a:fld id="{D3B00291-313C-4E37-BE07-F1AE8A3E0327}" type="datetime1">
              <a:rPr kumimoji="1" lang="ja-JP" altLang="en-US" smtClean="0"/>
              <a:t>2025/4/9</a:t>
            </a:fld>
            <a:endParaRPr kumimoji="1" lang="ja-JP" altLang="en-US"/>
          </a:p>
        </p:txBody>
      </p:sp>
      <p:sp>
        <p:nvSpPr>
          <p:cNvPr id="6" name="フッター プレースホルダー 5">
            <a:extLst>
              <a:ext uri="{FF2B5EF4-FFF2-40B4-BE49-F238E27FC236}">
                <a16:creationId xmlns:a16="http://schemas.microsoft.com/office/drawing/2014/main" id="{833E3642-F0C8-3067-32A9-732FE0B2055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AD8C2C0-040C-23B7-4E54-FC803784B4C8}"/>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190505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E7249E-D76D-CD00-9CBA-8D37E91A035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DE04586-5CF5-EDB7-FBEA-118FDE4C9C2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FC854E-4639-7E96-3DBF-5BA905079319}"/>
              </a:ext>
            </a:extLst>
          </p:cNvPr>
          <p:cNvSpPr>
            <a:spLocks noGrp="1"/>
          </p:cNvSpPr>
          <p:nvPr>
            <p:ph type="dt" sz="half" idx="10"/>
          </p:nvPr>
        </p:nvSpPr>
        <p:spPr/>
        <p:txBody>
          <a:bodyPr/>
          <a:lstStyle/>
          <a:p>
            <a:fld id="{5212966F-9862-444A-A48F-8D1791DA9A41}"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B8C444E9-C394-24E6-1E54-8D4137F4C78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1A344A0-7F9E-01A2-B234-23B3395A9A58}"/>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1026780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F51091C-63A6-CD00-5EDA-615FB928A82C}"/>
              </a:ext>
            </a:extLst>
          </p:cNvPr>
          <p:cNvSpPr>
            <a:spLocks noGrp="1"/>
          </p:cNvSpPr>
          <p:nvPr>
            <p:ph type="title" orient="vert"/>
          </p:nvPr>
        </p:nvSpPr>
        <p:spPr>
          <a:xfrm>
            <a:off x="7088981" y="365125"/>
            <a:ext cx="2135981"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BA90875-9F84-05FC-A861-5F150B424EA3}"/>
              </a:ext>
            </a:extLst>
          </p:cNvPr>
          <p:cNvSpPr>
            <a:spLocks noGrp="1"/>
          </p:cNvSpPr>
          <p:nvPr>
            <p:ph type="body" orient="vert" idx="1"/>
          </p:nvPr>
        </p:nvSpPr>
        <p:spPr>
          <a:xfrm>
            <a:off x="681037" y="365125"/>
            <a:ext cx="6284119"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58EB67-179F-6ABC-0AC1-2F883B04908B}"/>
              </a:ext>
            </a:extLst>
          </p:cNvPr>
          <p:cNvSpPr>
            <a:spLocks noGrp="1"/>
          </p:cNvSpPr>
          <p:nvPr>
            <p:ph type="dt" sz="half" idx="10"/>
          </p:nvPr>
        </p:nvSpPr>
        <p:spPr/>
        <p:txBody>
          <a:bodyPr/>
          <a:lstStyle/>
          <a:p>
            <a:fld id="{906F90FA-B86B-4C73-92B9-48383C1486AC}"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61394B9C-DD58-A2A5-7209-0628F28A20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758BEA-99B4-3483-A2A6-A942D3CA5D0E}"/>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339339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88B398-C50B-4225-93E6-563564AF281A}" type="slidenum">
              <a:rPr lang="en-US" altLang="ja-JP"/>
              <a:pPr>
                <a:defRPr/>
              </a:pPr>
              <a:t>‹#›</a:t>
            </a:fld>
            <a:endParaRPr lang="en-US" altLang="ja-JP" dirty="0"/>
          </a:p>
        </p:txBody>
      </p:sp>
    </p:spTree>
    <p:extLst>
      <p:ext uri="{BB962C8B-B14F-4D97-AF65-F5344CB8AC3E}">
        <p14:creationId xmlns:p14="http://schemas.microsoft.com/office/powerpoint/2010/main" val="13609426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32E1AE-83FE-B882-14B8-429954F47718}"/>
              </a:ext>
            </a:extLst>
          </p:cNvPr>
          <p:cNvSpPr>
            <a:spLocks noGrp="1"/>
          </p:cNvSpPr>
          <p:nvPr>
            <p:ph type="ctrTitle"/>
          </p:nvPr>
        </p:nvSpPr>
        <p:spPr>
          <a:xfrm>
            <a:off x="1238250" y="1122363"/>
            <a:ext cx="7429500" cy="2387600"/>
          </a:xfrm>
        </p:spPr>
        <p:txBody>
          <a:bodyPr anchor="b"/>
          <a:lstStyle>
            <a:lvl1pPr algn="ctr">
              <a:defRPr sz="48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D198969-71EC-E9C8-E7FA-0D7E37D05DE0}"/>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2D6B32C-3C56-D184-14FA-241162B58BD2}"/>
              </a:ext>
            </a:extLst>
          </p:cNvPr>
          <p:cNvSpPr>
            <a:spLocks noGrp="1"/>
          </p:cNvSpPr>
          <p:nvPr>
            <p:ph type="dt" sz="half" idx="10"/>
          </p:nvPr>
        </p:nvSpPr>
        <p:spPr/>
        <p:txBody>
          <a:bodyPr/>
          <a:lstStyle/>
          <a:p>
            <a:fld id="{F4F3B6C1-2355-4FF1-9FAA-C9B524EBB46C}"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198CC597-11F6-6099-F774-D4887DD235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B462448-F1CA-D273-9D04-1A805DF4A905}"/>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3675291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276ED9-8C1E-F4EA-B556-4EC0E5961D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366FC5-658B-B6D8-1D45-7FD8C1F82F5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48E74A-BF94-0498-A476-599014648D3B}"/>
              </a:ext>
            </a:extLst>
          </p:cNvPr>
          <p:cNvSpPr>
            <a:spLocks noGrp="1"/>
          </p:cNvSpPr>
          <p:nvPr>
            <p:ph type="dt" sz="half" idx="10"/>
          </p:nvPr>
        </p:nvSpPr>
        <p:spPr/>
        <p:txBody>
          <a:bodyPr/>
          <a:lstStyle/>
          <a:p>
            <a:fld id="{7437BC48-DB95-41F8-94F2-40747CC688E6}"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3A88D590-80F5-6348-558B-088382BABD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48F141E-0830-3BE3-6456-714C17D58398}"/>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4026222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453B8F-4EEB-085A-59F9-E8FB4D438AE9}"/>
              </a:ext>
            </a:extLst>
          </p:cNvPr>
          <p:cNvSpPr>
            <a:spLocks noGrp="1"/>
          </p:cNvSpPr>
          <p:nvPr>
            <p:ph type="title"/>
          </p:nvPr>
        </p:nvSpPr>
        <p:spPr>
          <a:xfrm>
            <a:off x="675878" y="1709739"/>
            <a:ext cx="8543925" cy="2852737"/>
          </a:xfrm>
        </p:spPr>
        <p:txBody>
          <a:bodyPr anchor="b"/>
          <a:lstStyle>
            <a:lvl1pPr>
              <a:defRPr sz="48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8C06357-CDE8-066B-B8A8-40FDC72F9367}"/>
              </a:ext>
            </a:extLst>
          </p:cNvPr>
          <p:cNvSpPr>
            <a:spLocks noGrp="1"/>
          </p:cNvSpPr>
          <p:nvPr>
            <p:ph type="body" idx="1"/>
          </p:nvPr>
        </p:nvSpPr>
        <p:spPr>
          <a:xfrm>
            <a:off x="675878" y="4589464"/>
            <a:ext cx="8543925" cy="1500187"/>
          </a:xfrm>
        </p:spPr>
        <p:txBody>
          <a:bodyPr/>
          <a:lstStyle>
            <a:lvl1pPr marL="0" indent="0">
              <a:buNone/>
              <a:defRPr sz="1950">
                <a:solidFill>
                  <a:schemeClr val="tx1">
                    <a:tint val="82000"/>
                  </a:schemeClr>
                </a:solidFill>
              </a:defRPr>
            </a:lvl1pPr>
            <a:lvl2pPr marL="371475" indent="0">
              <a:buNone/>
              <a:defRPr sz="1625">
                <a:solidFill>
                  <a:schemeClr val="tx1">
                    <a:tint val="82000"/>
                  </a:schemeClr>
                </a:solidFill>
              </a:defRPr>
            </a:lvl2pPr>
            <a:lvl3pPr marL="742950" indent="0">
              <a:buNone/>
              <a:defRPr sz="1463">
                <a:solidFill>
                  <a:schemeClr val="tx1">
                    <a:tint val="82000"/>
                  </a:schemeClr>
                </a:solidFill>
              </a:defRPr>
            </a:lvl3pPr>
            <a:lvl4pPr marL="1114425" indent="0">
              <a:buNone/>
              <a:defRPr sz="1300">
                <a:solidFill>
                  <a:schemeClr val="tx1">
                    <a:tint val="82000"/>
                  </a:schemeClr>
                </a:solidFill>
              </a:defRPr>
            </a:lvl4pPr>
            <a:lvl5pPr marL="1485900" indent="0">
              <a:buNone/>
              <a:defRPr sz="1300">
                <a:solidFill>
                  <a:schemeClr val="tx1">
                    <a:tint val="82000"/>
                  </a:schemeClr>
                </a:solidFill>
              </a:defRPr>
            </a:lvl5pPr>
            <a:lvl6pPr marL="1857375" indent="0">
              <a:buNone/>
              <a:defRPr sz="1300">
                <a:solidFill>
                  <a:schemeClr val="tx1">
                    <a:tint val="82000"/>
                  </a:schemeClr>
                </a:solidFill>
              </a:defRPr>
            </a:lvl6pPr>
            <a:lvl7pPr marL="2228850" indent="0">
              <a:buNone/>
              <a:defRPr sz="1300">
                <a:solidFill>
                  <a:schemeClr val="tx1">
                    <a:tint val="82000"/>
                  </a:schemeClr>
                </a:solidFill>
              </a:defRPr>
            </a:lvl7pPr>
            <a:lvl8pPr marL="2600325" indent="0">
              <a:buNone/>
              <a:defRPr sz="1300">
                <a:solidFill>
                  <a:schemeClr val="tx1">
                    <a:tint val="82000"/>
                  </a:schemeClr>
                </a:solidFill>
              </a:defRPr>
            </a:lvl8pPr>
            <a:lvl9pPr marL="2971800" indent="0">
              <a:buNone/>
              <a:defRPr sz="13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8D65808-0104-C834-43F1-D67F70A97D39}"/>
              </a:ext>
            </a:extLst>
          </p:cNvPr>
          <p:cNvSpPr>
            <a:spLocks noGrp="1"/>
          </p:cNvSpPr>
          <p:nvPr>
            <p:ph type="dt" sz="half" idx="10"/>
          </p:nvPr>
        </p:nvSpPr>
        <p:spPr/>
        <p:txBody>
          <a:bodyPr/>
          <a:lstStyle/>
          <a:p>
            <a:fld id="{6D5E464A-8ACE-42C4-B569-6578E605C71D}"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3027EC65-2010-24D8-8E37-2F349655439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8858CF8-0F5B-1573-0F8B-D9238AB4EB21}"/>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2226072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B5B7C3-EACF-2040-9676-D9A344D34C4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3B1101-475B-A980-F9AA-E51DD3A77137}"/>
              </a:ext>
            </a:extLst>
          </p:cNvPr>
          <p:cNvSpPr>
            <a:spLocks noGrp="1"/>
          </p:cNvSpPr>
          <p:nvPr>
            <p:ph sz="half" idx="1"/>
          </p:nvPr>
        </p:nvSpPr>
        <p:spPr>
          <a:xfrm>
            <a:off x="681038"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601F5EE-8C6D-93DE-8F10-0EAF82F3EE6B}"/>
              </a:ext>
            </a:extLst>
          </p:cNvPr>
          <p:cNvSpPr>
            <a:spLocks noGrp="1"/>
          </p:cNvSpPr>
          <p:nvPr>
            <p:ph sz="half" idx="2"/>
          </p:nvPr>
        </p:nvSpPr>
        <p:spPr>
          <a:xfrm>
            <a:off x="5014913" y="1825625"/>
            <a:ext cx="42100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CF53A3F-E24E-8A5D-0829-6B7F217D229C}"/>
              </a:ext>
            </a:extLst>
          </p:cNvPr>
          <p:cNvSpPr>
            <a:spLocks noGrp="1"/>
          </p:cNvSpPr>
          <p:nvPr>
            <p:ph type="dt" sz="half" idx="10"/>
          </p:nvPr>
        </p:nvSpPr>
        <p:spPr/>
        <p:txBody>
          <a:bodyPr/>
          <a:lstStyle/>
          <a:p>
            <a:fld id="{D845E8B6-8363-4DD1-99E7-3A9038165317}" type="datetime1">
              <a:rPr kumimoji="1" lang="ja-JP" altLang="en-US" smtClean="0"/>
              <a:t>2025/4/9</a:t>
            </a:fld>
            <a:endParaRPr kumimoji="1" lang="ja-JP" altLang="en-US"/>
          </a:p>
        </p:txBody>
      </p:sp>
      <p:sp>
        <p:nvSpPr>
          <p:cNvPr id="6" name="フッター プレースホルダー 5">
            <a:extLst>
              <a:ext uri="{FF2B5EF4-FFF2-40B4-BE49-F238E27FC236}">
                <a16:creationId xmlns:a16="http://schemas.microsoft.com/office/drawing/2014/main" id="{21B12E27-21BF-CAC2-CD5C-8B4D5E82671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5245B9E-B9DB-5BDE-B28A-866DA9E082FE}"/>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410340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5B650B-0686-1A38-CEEB-5CCC8B9BC0D0}"/>
              </a:ext>
            </a:extLst>
          </p:cNvPr>
          <p:cNvSpPr>
            <a:spLocks noGrp="1"/>
          </p:cNvSpPr>
          <p:nvPr>
            <p:ph type="title"/>
          </p:nvPr>
        </p:nvSpPr>
        <p:spPr>
          <a:xfrm>
            <a:off x="682328" y="365126"/>
            <a:ext cx="8543925"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FAE518C-E537-0E91-F011-8BA0E35DBDB0}"/>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81D3724-8B06-8C13-006D-5246E020413E}"/>
              </a:ext>
            </a:extLst>
          </p:cNvPr>
          <p:cNvSpPr>
            <a:spLocks noGrp="1"/>
          </p:cNvSpPr>
          <p:nvPr>
            <p:ph sz="half" idx="2"/>
          </p:nvPr>
        </p:nvSpPr>
        <p:spPr>
          <a:xfrm>
            <a:off x="682328" y="2505075"/>
            <a:ext cx="4190702"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3B1EC8-64E2-8D52-F20C-049B4EBFAF51}"/>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F1FA414-EE2D-6248-CFB5-5CB951CC8F97}"/>
              </a:ext>
            </a:extLst>
          </p:cNvPr>
          <p:cNvSpPr>
            <a:spLocks noGrp="1"/>
          </p:cNvSpPr>
          <p:nvPr>
            <p:ph sz="quarter" idx="4"/>
          </p:nvPr>
        </p:nvSpPr>
        <p:spPr>
          <a:xfrm>
            <a:off x="5014913" y="2505075"/>
            <a:ext cx="4211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402B617-AC15-68E8-A906-330CE6DB26E3}"/>
              </a:ext>
            </a:extLst>
          </p:cNvPr>
          <p:cNvSpPr>
            <a:spLocks noGrp="1"/>
          </p:cNvSpPr>
          <p:nvPr>
            <p:ph type="dt" sz="half" idx="10"/>
          </p:nvPr>
        </p:nvSpPr>
        <p:spPr/>
        <p:txBody>
          <a:bodyPr/>
          <a:lstStyle/>
          <a:p>
            <a:fld id="{F987C954-F1E6-4AE0-889B-55886EEC8FBD}" type="datetime1">
              <a:rPr kumimoji="1" lang="ja-JP" altLang="en-US" smtClean="0"/>
              <a:t>2025/4/9</a:t>
            </a:fld>
            <a:endParaRPr kumimoji="1" lang="ja-JP" altLang="en-US"/>
          </a:p>
        </p:txBody>
      </p:sp>
      <p:sp>
        <p:nvSpPr>
          <p:cNvPr id="8" name="フッター プレースホルダー 7">
            <a:extLst>
              <a:ext uri="{FF2B5EF4-FFF2-40B4-BE49-F238E27FC236}">
                <a16:creationId xmlns:a16="http://schemas.microsoft.com/office/drawing/2014/main" id="{08DCA7EE-F965-D521-9647-909D20DF25D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0C26CDC-D2D5-FDED-B440-66EEBCB40487}"/>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4231503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B7099B-066B-7CB1-DA5C-2E922F92B7B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B7CA8F9-91F3-2088-475E-5A41BC8AE064}"/>
              </a:ext>
            </a:extLst>
          </p:cNvPr>
          <p:cNvSpPr>
            <a:spLocks noGrp="1"/>
          </p:cNvSpPr>
          <p:nvPr>
            <p:ph type="dt" sz="half" idx="10"/>
          </p:nvPr>
        </p:nvSpPr>
        <p:spPr/>
        <p:txBody>
          <a:bodyPr/>
          <a:lstStyle/>
          <a:p>
            <a:fld id="{1CEF2381-F2A9-4F07-82FA-D25A6AF173BF}" type="datetime1">
              <a:rPr kumimoji="1" lang="ja-JP" altLang="en-US" smtClean="0"/>
              <a:t>2025/4/9</a:t>
            </a:fld>
            <a:endParaRPr kumimoji="1" lang="ja-JP" altLang="en-US"/>
          </a:p>
        </p:txBody>
      </p:sp>
      <p:sp>
        <p:nvSpPr>
          <p:cNvPr id="4" name="フッター プレースホルダー 3">
            <a:extLst>
              <a:ext uri="{FF2B5EF4-FFF2-40B4-BE49-F238E27FC236}">
                <a16:creationId xmlns:a16="http://schemas.microsoft.com/office/drawing/2014/main" id="{B3A18586-5450-5627-7C30-81B5CA55E34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AAF2EB9-877A-FF3E-0F0E-0449C56FF79D}"/>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7386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2A65AA0-DE72-4605-997E-4F2B5B5B8417}"/>
              </a:ext>
            </a:extLst>
          </p:cNvPr>
          <p:cNvSpPr>
            <a:spLocks noGrp="1"/>
          </p:cNvSpPr>
          <p:nvPr>
            <p:ph type="dt" sz="half" idx="10"/>
          </p:nvPr>
        </p:nvSpPr>
        <p:spPr/>
        <p:txBody>
          <a:bodyPr/>
          <a:lstStyle/>
          <a:p>
            <a:fld id="{433E0946-9931-4380-8350-064A2CAF4C22}" type="datetime1">
              <a:rPr kumimoji="1" lang="ja-JP" altLang="en-US" smtClean="0"/>
              <a:t>2025/4/9</a:t>
            </a:fld>
            <a:endParaRPr kumimoji="1" lang="ja-JP" altLang="en-US"/>
          </a:p>
        </p:txBody>
      </p:sp>
      <p:sp>
        <p:nvSpPr>
          <p:cNvPr id="3" name="フッター プレースホルダー 2">
            <a:extLst>
              <a:ext uri="{FF2B5EF4-FFF2-40B4-BE49-F238E27FC236}">
                <a16:creationId xmlns:a16="http://schemas.microsoft.com/office/drawing/2014/main" id="{9325B876-E33F-00D4-00DC-73470C7B1AB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443FEC4-36A6-FEC8-5E29-0A1156F30FC5}"/>
              </a:ext>
            </a:extLst>
          </p:cNvPr>
          <p:cNvSpPr>
            <a:spLocks noGrp="1"/>
          </p:cNvSpPr>
          <p:nvPr>
            <p:ph type="sldNum" sz="quarter" idx="12"/>
          </p:nvPr>
        </p:nvSpPr>
        <p:spPr/>
        <p:txBody>
          <a:body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21877120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7813"/>
            <a:ext cx="89154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172" name="Rectangle 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kumimoji="0" sz="1200">
                <a:latin typeface="+mj-lt"/>
              </a:defRPr>
            </a:lvl1pPr>
          </a:lstStyle>
          <a:p>
            <a:pPr>
              <a:defRPr/>
            </a:pPr>
            <a:endParaRPr lang="en-US" altLang="ja-JP"/>
          </a:p>
        </p:txBody>
      </p:sp>
      <p:sp>
        <p:nvSpPr>
          <p:cNvPr id="7173" name="Rectangle 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200">
                <a:latin typeface="+mj-lt"/>
              </a:defRPr>
            </a:lvl1pPr>
          </a:lstStyle>
          <a:p>
            <a:pPr>
              <a:defRPr/>
            </a:pPr>
            <a:endParaRPr lang="en-US" altLang="ja-JP"/>
          </a:p>
        </p:txBody>
      </p:sp>
      <p:sp>
        <p:nvSpPr>
          <p:cNvPr id="7174" name="Rectangle 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2400">
                <a:latin typeface="+mj-lt"/>
              </a:defRPr>
            </a:lvl1pPr>
          </a:lstStyle>
          <a:p>
            <a:pPr>
              <a:defRPr/>
            </a:pPr>
            <a:fld id="{096BF5CD-3B36-4814-BC4C-E3DE7A4FFFF7}" type="slidenum">
              <a:rPr lang="en-US" altLang="ja-JP"/>
              <a:pPr>
                <a:defRPr/>
              </a:pPr>
              <a:t>‹#›</a:t>
            </a:fld>
            <a:endParaRPr lang="en-US" altLang="ja-JP" dirty="0"/>
          </a:p>
        </p:txBody>
      </p:sp>
      <p:sp>
        <p:nvSpPr>
          <p:cNvPr id="1031" name="Freeform 7"/>
          <p:cNvSpPr>
            <a:spLocks noChangeArrowheads="1"/>
          </p:cNvSpPr>
          <p:nvPr/>
        </p:nvSpPr>
        <p:spPr bwMode="auto">
          <a:xfrm>
            <a:off x="412750" y="228600"/>
            <a:ext cx="89154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032" name="Line 8"/>
          <p:cNvSpPr>
            <a:spLocks noChangeShapeType="1"/>
          </p:cNvSpPr>
          <p:nvPr/>
        </p:nvSpPr>
        <p:spPr bwMode="auto">
          <a:xfrm>
            <a:off x="495300" y="6172200"/>
            <a:ext cx="89154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33" name="Rectangle 10"/>
          <p:cNvSpPr>
            <a:spLocks noChangeArrowheads="1"/>
          </p:cNvSpPr>
          <p:nvPr/>
        </p:nvSpPr>
        <p:spPr bwMode="auto">
          <a:xfrm>
            <a:off x="514151" y="6653213"/>
            <a:ext cx="2239446" cy="206477"/>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000" tIns="10800" rIns="54000" bIns="1080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defRPr/>
            </a:pPr>
            <a:r>
              <a:rPr kumimoji="0" lang="en-US" altLang="ja-JP" sz="1200" b="1" dirty="0">
                <a:latin typeface="Century" pitchFamily="18" charset="0"/>
              </a:rPr>
              <a:t>Copyright(C) 2025.4, </a:t>
            </a:r>
            <a:r>
              <a:rPr kumimoji="0" lang="en-US" altLang="ja-JP" sz="1200" b="1" i="1" dirty="0">
                <a:latin typeface="Century" pitchFamily="18" charset="0"/>
              </a:rPr>
              <a:t>CI-NET</a:t>
            </a:r>
            <a:r>
              <a:rPr kumimoji="0" lang="en-US" altLang="ja-JP" sz="1200" b="1" dirty="0">
                <a:latin typeface="Century" pitchFamily="18" charset="0"/>
              </a:rPr>
              <a:t> </a:t>
            </a:r>
          </a:p>
        </p:txBody>
      </p:sp>
    </p:spTree>
  </p:cSld>
  <p:clrMap bg1="lt1" tx1="dk1" bg2="lt2" tx2="dk2" accent1="accent1" accent2="accent2" accent3="accent3" accent4="accent4" accent5="accent5" accent6="accent6" hlink="hlink" folHlink="folHlink"/>
  <p:sldLayoutIdLst>
    <p:sldLayoutId id="2147484031" r:id="rId1"/>
    <p:sldLayoutId id="2147484024" r:id="rId2"/>
  </p:sldLayoutIdLst>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kumimoji="1"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kumimoji="1" sz="2600">
          <a:solidFill>
            <a:schemeClr val="tx1"/>
          </a:solidFill>
          <a:latin typeface="+mn-lt"/>
          <a:ea typeface="+mn-ea"/>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kumimoji="1" sz="2200">
          <a:solidFill>
            <a:schemeClr val="tx1"/>
          </a:solidFill>
          <a:latin typeface="+mn-lt"/>
          <a:ea typeface="+mn-ea"/>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kumimoji="1" sz="2000">
          <a:solidFill>
            <a:schemeClr val="tx1"/>
          </a:solidFill>
          <a:latin typeface="+mn-lt"/>
          <a:ea typeface="+mn-ea"/>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5pPr>
      <a:lvl6pPr marL="21383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6pPr>
      <a:lvl7pPr marL="25955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7pPr>
      <a:lvl8pPr marL="30527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8pPr>
      <a:lvl9pPr marL="3509963" indent="-339725" algn="l" rtl="0" fontAlgn="base">
        <a:spcBef>
          <a:spcPct val="20000"/>
        </a:spcBef>
        <a:spcAft>
          <a:spcPct val="0"/>
        </a:spcAft>
        <a:buClr>
          <a:schemeClr val="accent1"/>
        </a:buClr>
        <a:buSzPct val="75000"/>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8610E7F-A430-D0DA-A2A9-8D7A75B75798}"/>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A902A5-462E-F835-57CE-67EF983E69CC}"/>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32993A1-DADD-4974-0586-321098B44529}"/>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82000"/>
                  </a:schemeClr>
                </a:solidFill>
              </a:defRPr>
            </a:lvl1pPr>
          </a:lstStyle>
          <a:p>
            <a:fld id="{C4F2770E-D662-47DB-BE2A-330CB8829117}" type="datetime1">
              <a:rPr kumimoji="1" lang="ja-JP" altLang="en-US" smtClean="0"/>
              <a:t>2025/4/9</a:t>
            </a:fld>
            <a:endParaRPr kumimoji="1" lang="ja-JP" altLang="en-US"/>
          </a:p>
        </p:txBody>
      </p:sp>
      <p:sp>
        <p:nvSpPr>
          <p:cNvPr id="5" name="フッター プレースホルダー 4">
            <a:extLst>
              <a:ext uri="{FF2B5EF4-FFF2-40B4-BE49-F238E27FC236}">
                <a16:creationId xmlns:a16="http://schemas.microsoft.com/office/drawing/2014/main" id="{CE182C89-2364-C2DE-5F88-65EE69E7917B}"/>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1BD6B98-0170-4562-EFAD-AB10D4D23D90}"/>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82000"/>
                  </a:schemeClr>
                </a:solidFill>
              </a:defRPr>
            </a:lvl1pPr>
          </a:lstStyle>
          <a:p>
            <a:fld id="{8B6F5B63-A26A-4E26-9335-E05C3A268729}" type="slidenum">
              <a:rPr kumimoji="1" lang="ja-JP" altLang="en-US" smtClean="0"/>
              <a:t>‹#›</a:t>
            </a:fld>
            <a:endParaRPr kumimoji="1" lang="ja-JP" altLang="en-US"/>
          </a:p>
        </p:txBody>
      </p:sp>
    </p:spTree>
    <p:extLst>
      <p:ext uri="{BB962C8B-B14F-4D97-AF65-F5344CB8AC3E}">
        <p14:creationId xmlns:p14="http://schemas.microsoft.com/office/powerpoint/2010/main" val="4251358696"/>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sldNum="0" hdr="0" ftr="0" dt="0"/>
  <p:txStyles>
    <p:titleStyle>
      <a:lvl1pPr algn="l" defTabSz="742950" rtl="0" eaLnBrk="1" latinLnBrk="0" hangingPunct="1">
        <a:lnSpc>
          <a:spcPct val="90000"/>
        </a:lnSpc>
        <a:spcBef>
          <a:spcPct val="0"/>
        </a:spcBef>
        <a:buNone/>
        <a:defRPr kumimoji="1"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kumimoji="1"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kumimoji="1"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kumimoji="1"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kumimoji="1" sz="1463" kern="1200">
          <a:solidFill>
            <a:schemeClr val="tx1"/>
          </a:solidFill>
          <a:latin typeface="+mn-lt"/>
          <a:ea typeface="+mn-ea"/>
          <a:cs typeface="+mn-cs"/>
        </a:defRPr>
      </a:lvl9pPr>
    </p:bodyStyle>
    <p:otherStyle>
      <a:defPPr>
        <a:defRPr lang="ja-JP"/>
      </a:defPPr>
      <a:lvl1pPr marL="0" algn="l" defTabSz="742950" rtl="0" eaLnBrk="1" latinLnBrk="0" hangingPunct="1">
        <a:defRPr kumimoji="1" sz="1463" kern="1200">
          <a:solidFill>
            <a:schemeClr val="tx1"/>
          </a:solidFill>
          <a:latin typeface="+mn-lt"/>
          <a:ea typeface="+mn-ea"/>
          <a:cs typeface="+mn-cs"/>
        </a:defRPr>
      </a:lvl1pPr>
      <a:lvl2pPr marL="371475" algn="l" defTabSz="742950" rtl="0" eaLnBrk="1" latinLnBrk="0" hangingPunct="1">
        <a:defRPr kumimoji="1" sz="1463" kern="1200">
          <a:solidFill>
            <a:schemeClr val="tx1"/>
          </a:solidFill>
          <a:latin typeface="+mn-lt"/>
          <a:ea typeface="+mn-ea"/>
          <a:cs typeface="+mn-cs"/>
        </a:defRPr>
      </a:lvl2pPr>
      <a:lvl3pPr marL="742950" algn="l" defTabSz="742950" rtl="0" eaLnBrk="1" latinLnBrk="0" hangingPunct="1">
        <a:defRPr kumimoji="1" sz="1463" kern="1200">
          <a:solidFill>
            <a:schemeClr val="tx1"/>
          </a:solidFill>
          <a:latin typeface="+mn-lt"/>
          <a:ea typeface="+mn-ea"/>
          <a:cs typeface="+mn-cs"/>
        </a:defRPr>
      </a:lvl3pPr>
      <a:lvl4pPr marL="1114425" algn="l" defTabSz="742950" rtl="0" eaLnBrk="1" latinLnBrk="0" hangingPunct="1">
        <a:defRPr kumimoji="1" sz="1463" kern="1200">
          <a:solidFill>
            <a:schemeClr val="tx1"/>
          </a:solidFill>
          <a:latin typeface="+mn-lt"/>
          <a:ea typeface="+mn-ea"/>
          <a:cs typeface="+mn-cs"/>
        </a:defRPr>
      </a:lvl4pPr>
      <a:lvl5pPr marL="1485900" algn="l" defTabSz="742950" rtl="0" eaLnBrk="1" latinLnBrk="0" hangingPunct="1">
        <a:defRPr kumimoji="1" sz="1463" kern="1200">
          <a:solidFill>
            <a:schemeClr val="tx1"/>
          </a:solidFill>
          <a:latin typeface="+mn-lt"/>
          <a:ea typeface="+mn-ea"/>
          <a:cs typeface="+mn-cs"/>
        </a:defRPr>
      </a:lvl5pPr>
      <a:lvl6pPr marL="1857375" algn="l" defTabSz="742950" rtl="0" eaLnBrk="1" latinLnBrk="0" hangingPunct="1">
        <a:defRPr kumimoji="1" sz="1463" kern="1200">
          <a:solidFill>
            <a:schemeClr val="tx1"/>
          </a:solidFill>
          <a:latin typeface="+mn-lt"/>
          <a:ea typeface="+mn-ea"/>
          <a:cs typeface="+mn-cs"/>
        </a:defRPr>
      </a:lvl6pPr>
      <a:lvl7pPr marL="2228850" algn="l" defTabSz="742950" rtl="0" eaLnBrk="1" latinLnBrk="0" hangingPunct="1">
        <a:defRPr kumimoji="1" sz="1463" kern="1200">
          <a:solidFill>
            <a:schemeClr val="tx1"/>
          </a:solidFill>
          <a:latin typeface="+mn-lt"/>
          <a:ea typeface="+mn-ea"/>
          <a:cs typeface="+mn-cs"/>
        </a:defRPr>
      </a:lvl7pPr>
      <a:lvl8pPr marL="2600325" algn="l" defTabSz="742950" rtl="0" eaLnBrk="1" latinLnBrk="0" hangingPunct="1">
        <a:defRPr kumimoji="1" sz="1463" kern="1200">
          <a:solidFill>
            <a:schemeClr val="tx1"/>
          </a:solidFill>
          <a:latin typeface="+mn-lt"/>
          <a:ea typeface="+mn-ea"/>
          <a:cs typeface="+mn-cs"/>
        </a:defRPr>
      </a:lvl8pPr>
      <a:lvl9pPr marL="2971800" algn="l" defTabSz="742950" rtl="0" eaLnBrk="1" latinLnBrk="0" hangingPunct="1">
        <a:defRPr kumimoji="1"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990600" y="1524000"/>
            <a:ext cx="8420100" cy="1752600"/>
          </a:xfrm>
        </p:spPr>
        <p:txBody>
          <a:bodyPr/>
          <a:lstStyle/>
          <a:p>
            <a:r>
              <a:rPr lang="ja-JP" altLang="en-US" sz="5400" dirty="0">
                <a:latin typeface="ＭＳ Ｐゴシック" pitchFamily="50" charset="-128"/>
              </a:rPr>
              <a:t>２０２４</a:t>
            </a:r>
            <a:r>
              <a:rPr lang="ja-JP" altLang="ja-JP" sz="5400" dirty="0">
                <a:latin typeface="ＭＳ Ｐゴシック" pitchFamily="50" charset="-128"/>
              </a:rPr>
              <a:t>年度</a:t>
            </a:r>
            <a:r>
              <a:rPr lang="ja-JP" altLang="en-US" sz="5400" dirty="0">
                <a:latin typeface="ＭＳ Ｐゴシック" pitchFamily="50" charset="-128"/>
              </a:rPr>
              <a:t> 情報化評議会</a:t>
            </a:r>
            <a:br>
              <a:rPr lang="en-US" altLang="ja-JP" sz="5400" dirty="0">
                <a:latin typeface="ＭＳ Ｐゴシック" pitchFamily="50" charset="-128"/>
              </a:rPr>
            </a:br>
            <a:r>
              <a:rPr lang="ja-JP" altLang="ja-JP" sz="5400" dirty="0">
                <a:latin typeface="ＭＳ Ｐゴシック" pitchFamily="50" charset="-128"/>
              </a:rPr>
              <a:t>活動</a:t>
            </a:r>
            <a:r>
              <a:rPr lang="ja-JP" altLang="en-US" sz="5400" dirty="0">
                <a:latin typeface="ＭＳ Ｐゴシック" pitchFamily="50" charset="-128"/>
              </a:rPr>
              <a:t>報告</a:t>
            </a:r>
            <a:endParaRPr lang="ja-JP" altLang="en-US" dirty="0"/>
          </a:p>
        </p:txBody>
      </p:sp>
      <p:sp>
        <p:nvSpPr>
          <p:cNvPr id="3075" name="サブタイトル 2"/>
          <p:cNvSpPr>
            <a:spLocks noGrp="1"/>
          </p:cNvSpPr>
          <p:nvPr>
            <p:ph type="subTitle" idx="1"/>
          </p:nvPr>
        </p:nvSpPr>
        <p:spPr/>
        <p:txBody>
          <a:bodyPr/>
          <a:lstStyle/>
          <a:p>
            <a:endParaRPr lang="ja-JP" altLang="en-US" dirty="0"/>
          </a:p>
        </p:txBody>
      </p:sp>
      <p:sp>
        <p:nvSpPr>
          <p:cNvPr id="4" name="スライド番号プレースホルダー 3"/>
          <p:cNvSpPr>
            <a:spLocks noGrp="1"/>
          </p:cNvSpPr>
          <p:nvPr>
            <p:ph type="sldNum" sz="quarter" idx="12"/>
          </p:nvPr>
        </p:nvSpPr>
        <p:spPr/>
        <p:txBody>
          <a:bodyPr/>
          <a:lstStyle/>
          <a:p>
            <a:pPr>
              <a:defRPr/>
            </a:pPr>
            <a:fld id="{9F8A36BA-39B9-4548-9920-63E79B6CD376}" type="slidenum">
              <a:rPr lang="en-US" altLang="ja-JP" smtClean="0"/>
              <a:pPr>
                <a:defRPr/>
              </a:pPr>
              <a:t>1</a:t>
            </a:fld>
            <a:endParaRPr lang="en-US" altLang="ja-JP" dirty="0"/>
          </a:p>
        </p:txBody>
      </p:sp>
      <p:sp>
        <p:nvSpPr>
          <p:cNvPr id="2" name="正方形/長方形 1"/>
          <p:cNvSpPr/>
          <p:nvPr/>
        </p:nvSpPr>
        <p:spPr>
          <a:xfrm>
            <a:off x="2133180" y="548680"/>
            <a:ext cx="7185248" cy="646331"/>
          </a:xfrm>
          <a:prstGeom prst="rect">
            <a:avLst/>
          </a:prstGeom>
        </p:spPr>
        <p:txBody>
          <a:bodyPr wrap="square">
            <a:spAutoFit/>
          </a:bodyPr>
          <a:lstStyle/>
          <a:p>
            <a:pPr algn="r"/>
            <a:r>
              <a:rPr lang="en-US" altLang="ja-JP" dirty="0"/>
              <a:t>2025</a:t>
            </a:r>
            <a:r>
              <a:rPr lang="ja-JP" altLang="en-US" dirty="0"/>
              <a:t>年度　情報化評議会</a:t>
            </a:r>
            <a:r>
              <a:rPr lang="en-US" altLang="ja-JP" dirty="0"/>
              <a:t>(CI-NET)</a:t>
            </a:r>
            <a:r>
              <a:rPr lang="ja-JP" altLang="en-US" dirty="0"/>
              <a:t>　第</a:t>
            </a:r>
            <a:r>
              <a:rPr lang="en-US" altLang="ja-JP" dirty="0"/>
              <a:t>1</a:t>
            </a:r>
            <a:r>
              <a:rPr lang="ja-JP" altLang="en-US" dirty="0"/>
              <a:t>回　参考</a:t>
            </a:r>
            <a:r>
              <a:rPr lang="en-US" altLang="ja-JP" dirty="0"/>
              <a:t>2</a:t>
            </a:r>
          </a:p>
          <a:p>
            <a:pPr algn="r"/>
            <a:r>
              <a:rPr lang="en-US" altLang="ja-JP" dirty="0"/>
              <a:t>2025</a:t>
            </a:r>
            <a:r>
              <a:rPr lang="ja-JP" altLang="en-US" dirty="0"/>
              <a:t>年</a:t>
            </a:r>
            <a:r>
              <a:rPr lang="en-US" altLang="ja-JP" dirty="0"/>
              <a:t>4</a:t>
            </a:r>
            <a:r>
              <a:rPr lang="ja-JP" altLang="en-US" dirty="0"/>
              <a:t>月</a:t>
            </a:r>
            <a:r>
              <a:rPr lang="en-US" altLang="ja-JP" dirty="0"/>
              <a:t>25</a:t>
            </a:r>
            <a:r>
              <a:rPr lang="ja-JP" altLang="en-US" dirty="0"/>
              <a:t>日</a:t>
            </a:r>
          </a:p>
        </p:txBody>
      </p:sp>
    </p:spTree>
    <p:extLst>
      <p:ext uri="{BB962C8B-B14F-4D97-AF65-F5344CB8AC3E}">
        <p14:creationId xmlns:p14="http://schemas.microsoft.com/office/powerpoint/2010/main" val="2934521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BE66-B05A-7A9E-9D82-5715533522F4}"/>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D5DF0C22-5E32-31FC-6EDE-1492446EE9C3}"/>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8</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B4E012E4-159B-9D37-5E0D-3F6E2B278EA1}"/>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10</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55162D59-BEF3-5C33-3788-F6A43DCBCE2E}"/>
              </a:ext>
            </a:extLst>
          </p:cNvPr>
          <p:cNvSpPr>
            <a:spLocks noChangeArrowheads="1"/>
          </p:cNvSpPr>
          <p:nvPr/>
        </p:nvSpPr>
        <p:spPr bwMode="auto">
          <a:xfrm>
            <a:off x="328612" y="980728"/>
            <a:ext cx="9116155" cy="1831271"/>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(3)CI-NET</a:t>
            </a:r>
            <a:r>
              <a:rPr lang="ja-JP" altLang="en-US" sz="2200" b="1" dirty="0">
                <a:latin typeface="+mn-ea"/>
                <a:ea typeface="+mn-ea"/>
              </a:rPr>
              <a:t>利用率調査および</a:t>
            </a:r>
            <a:r>
              <a:rPr lang="en-US" altLang="ja-JP" sz="2200" b="1" dirty="0">
                <a:latin typeface="+mn-ea"/>
                <a:ea typeface="+mn-ea"/>
              </a:rPr>
              <a:t>CI-NET</a:t>
            </a:r>
            <a:r>
              <a:rPr lang="ja-JP" altLang="en-US" sz="2200" b="1" dirty="0">
                <a:latin typeface="+mn-ea"/>
                <a:ea typeface="+mn-ea"/>
              </a:rPr>
              <a:t>利用状況調査の実施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en-US" altLang="ja-JP" sz="2200" dirty="0">
                <a:latin typeface="+mn-ea"/>
                <a:ea typeface="+mn-ea"/>
              </a:rPr>
              <a:t>CI-NET</a:t>
            </a:r>
            <a:r>
              <a:rPr lang="ja-JP" altLang="en-US" sz="2200" dirty="0">
                <a:latin typeface="+mn-ea"/>
                <a:ea typeface="+mn-ea"/>
              </a:rPr>
              <a:t>利用状況調査</a:t>
            </a:r>
            <a:endParaRPr lang="en-US" altLang="ja-JP" sz="2200" dirty="0">
              <a:latin typeface="+mn-ea"/>
              <a:ea typeface="+mn-ea"/>
            </a:endParaRPr>
          </a:p>
          <a:p>
            <a:pPr marL="457200" lvl="1" indent="0" eaLnBrk="1" hangingPunct="1">
              <a:spcBef>
                <a:spcPts val="600"/>
              </a:spcBef>
              <a:buClrTx/>
              <a:buSzTx/>
              <a:buNone/>
            </a:pPr>
            <a:r>
              <a:rPr lang="en-US" altLang="ja-JP" sz="1800" kern="100" dirty="0">
                <a:effectLst/>
                <a:latin typeface="+mn-ea"/>
                <a:ea typeface="+mn-ea"/>
                <a:cs typeface="Times New Roman" panose="02020603050405020304" pitchFamily="18" charset="0"/>
              </a:rPr>
              <a:t>CI-NET</a:t>
            </a:r>
            <a:r>
              <a:rPr lang="ja-JP" altLang="ja-JP" sz="1800" kern="100" dirty="0">
                <a:effectLst/>
                <a:latin typeface="+mn-ea"/>
                <a:ea typeface="+mn-ea"/>
                <a:cs typeface="Times New Roman" panose="02020603050405020304" pitchFamily="18" charset="0"/>
              </a:rPr>
              <a:t>利用の実態把握および普及のための課題</a:t>
            </a:r>
            <a:r>
              <a:rPr lang="ja-JP" altLang="en-US" sz="1800" kern="100" dirty="0">
                <a:effectLst/>
                <a:latin typeface="+mn-ea"/>
                <a:ea typeface="+mn-ea"/>
                <a:cs typeface="Times New Roman" panose="02020603050405020304" pitchFamily="18" charset="0"/>
              </a:rPr>
              <a:t>を</a:t>
            </a:r>
            <a:r>
              <a:rPr lang="ja-JP" altLang="ja-JP" sz="1800" kern="100" dirty="0">
                <a:effectLst/>
                <a:latin typeface="+mn-ea"/>
                <a:ea typeface="+mn-ea"/>
                <a:cs typeface="Times New Roman" panose="02020603050405020304" pitchFamily="18" charset="0"/>
              </a:rPr>
              <a:t>把握するため、受注者側企業も含めた</a:t>
            </a:r>
            <a:r>
              <a:rPr lang="en-US" altLang="ja-JP" sz="1800" kern="100" dirty="0">
                <a:effectLst/>
                <a:latin typeface="+mn-ea"/>
                <a:ea typeface="+mn-ea"/>
                <a:cs typeface="Times New Roman" panose="02020603050405020304" pitchFamily="18" charset="0"/>
              </a:rPr>
              <a:t>CI-NET</a:t>
            </a:r>
            <a:r>
              <a:rPr lang="ja-JP" altLang="ja-JP" sz="1800" kern="100" dirty="0">
                <a:effectLst/>
                <a:latin typeface="+mn-ea"/>
                <a:ea typeface="+mn-ea"/>
                <a:cs typeface="Times New Roman" panose="02020603050405020304" pitchFamily="18" charset="0"/>
              </a:rPr>
              <a:t>導入企業を対象にアンケート調査を実施した。</a:t>
            </a:r>
            <a:endParaRPr lang="en-US" altLang="ja-JP" sz="1800" kern="100" dirty="0">
              <a:effectLst/>
              <a:latin typeface="+mn-ea"/>
              <a:ea typeface="+mn-ea"/>
              <a:cs typeface="Times New Roman" panose="02020603050405020304" pitchFamily="18" charset="0"/>
            </a:endParaRPr>
          </a:p>
          <a:p>
            <a:pPr marL="457200" lvl="1" indent="0" eaLnBrk="1" hangingPunct="1">
              <a:spcBef>
                <a:spcPts val="600"/>
              </a:spcBef>
              <a:buClrTx/>
              <a:buSzTx/>
              <a:buNone/>
            </a:pPr>
            <a:r>
              <a:rPr lang="en-US" altLang="ja-JP" sz="1800" kern="100" dirty="0">
                <a:effectLst/>
                <a:latin typeface="+mn-ea"/>
                <a:ea typeface="+mn-ea"/>
                <a:cs typeface="Times New Roman" panose="02020603050405020304" pitchFamily="18" charset="0"/>
              </a:rPr>
              <a:t>(</a:t>
            </a:r>
            <a:r>
              <a:rPr lang="ja-JP" altLang="en-US" sz="1800" kern="100" dirty="0">
                <a:effectLst/>
                <a:latin typeface="+mn-ea"/>
                <a:ea typeface="+mn-ea"/>
                <a:cs typeface="Times New Roman" panose="02020603050405020304" pitchFamily="18" charset="0"/>
              </a:rPr>
              <a:t>対象企業</a:t>
            </a:r>
            <a:r>
              <a:rPr lang="en-US" altLang="ja-JP" sz="1800" kern="100" dirty="0">
                <a:effectLst/>
                <a:latin typeface="+mn-ea"/>
                <a:ea typeface="+mn-ea"/>
                <a:cs typeface="Times New Roman" panose="02020603050405020304" pitchFamily="18" charset="0"/>
              </a:rPr>
              <a:t>7,514</a:t>
            </a:r>
            <a:r>
              <a:rPr lang="ja-JP" altLang="en-US" sz="1800" kern="100" dirty="0">
                <a:effectLst/>
                <a:latin typeface="+mn-ea"/>
                <a:ea typeface="+mn-ea"/>
                <a:cs typeface="Times New Roman" panose="02020603050405020304" pitchFamily="18" charset="0"/>
              </a:rPr>
              <a:t>社、回答企業</a:t>
            </a:r>
            <a:r>
              <a:rPr lang="en-US" altLang="ja-JP" sz="1800" kern="100" dirty="0">
                <a:effectLst/>
                <a:latin typeface="+mn-ea"/>
                <a:ea typeface="+mn-ea"/>
                <a:cs typeface="Times New Roman" panose="02020603050405020304" pitchFamily="18" charset="0"/>
              </a:rPr>
              <a:t>2,553</a:t>
            </a:r>
            <a:r>
              <a:rPr lang="ja-JP" altLang="en-US" sz="1800" kern="100" dirty="0">
                <a:effectLst/>
                <a:latin typeface="+mn-ea"/>
                <a:ea typeface="+mn-ea"/>
                <a:cs typeface="Times New Roman" panose="02020603050405020304" pitchFamily="18" charset="0"/>
              </a:rPr>
              <a:t>社、回収率</a:t>
            </a:r>
            <a:r>
              <a:rPr lang="en-US" altLang="ja-JP" sz="1800" kern="100" dirty="0">
                <a:effectLst/>
                <a:latin typeface="+mn-ea"/>
                <a:ea typeface="+mn-ea"/>
                <a:cs typeface="Times New Roman" panose="02020603050405020304" pitchFamily="18" charset="0"/>
              </a:rPr>
              <a:t>34.0</a:t>
            </a:r>
            <a:r>
              <a:rPr lang="ja-JP" altLang="en-US" sz="1800" kern="100" dirty="0">
                <a:effectLst/>
                <a:latin typeface="+mn-ea"/>
                <a:ea typeface="+mn-ea"/>
                <a:cs typeface="Times New Roman" panose="02020603050405020304" pitchFamily="18" charset="0"/>
              </a:rPr>
              <a:t>％</a:t>
            </a:r>
            <a:r>
              <a:rPr lang="en-US" altLang="ja-JP" sz="1800" kern="100" dirty="0">
                <a:effectLst/>
                <a:latin typeface="+mn-ea"/>
                <a:ea typeface="+mn-ea"/>
                <a:cs typeface="Times New Roman" panose="02020603050405020304" pitchFamily="18" charset="0"/>
              </a:rPr>
              <a:t>)</a:t>
            </a:r>
          </a:p>
        </p:txBody>
      </p:sp>
      <p:pic>
        <p:nvPicPr>
          <p:cNvPr id="2" name="図 1" descr="グラフ&#10;&#10;自動的に生成された説明">
            <a:extLst>
              <a:ext uri="{FF2B5EF4-FFF2-40B4-BE49-F238E27FC236}">
                <a16:creationId xmlns:a16="http://schemas.microsoft.com/office/drawing/2014/main" id="{C64D42F4-B2AE-D638-E4F6-A351D50CC95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60912" y="2811999"/>
            <a:ext cx="5190182" cy="2954638"/>
          </a:xfrm>
          <a:prstGeom prst="rect">
            <a:avLst/>
          </a:prstGeom>
          <a:noFill/>
          <a:ln>
            <a:noFill/>
          </a:ln>
        </p:spPr>
      </p:pic>
      <p:sp>
        <p:nvSpPr>
          <p:cNvPr id="10" name="テキスト ボックス 9">
            <a:extLst>
              <a:ext uri="{FF2B5EF4-FFF2-40B4-BE49-F238E27FC236}">
                <a16:creationId xmlns:a16="http://schemas.microsoft.com/office/drawing/2014/main" id="{98460519-9B51-EF76-ABAF-3956E08AAA31}"/>
              </a:ext>
            </a:extLst>
          </p:cNvPr>
          <p:cNvSpPr txBox="1"/>
          <p:nvPr/>
        </p:nvSpPr>
        <p:spPr>
          <a:xfrm>
            <a:off x="676546" y="3140968"/>
            <a:ext cx="3405251" cy="1569660"/>
          </a:xfrm>
          <a:prstGeom prst="rect">
            <a:avLst/>
          </a:prstGeom>
          <a:noFill/>
        </p:spPr>
        <p:txBody>
          <a:bodyPr wrap="square" rtlCol="0">
            <a:spAutoFit/>
          </a:bodyPr>
          <a:lstStyle/>
          <a:p>
            <a:pPr algn="l"/>
            <a:r>
              <a:rPr kumimoji="1" lang="en-US" altLang="ja-JP" sz="1600" dirty="0"/>
              <a:t>CI-NET</a:t>
            </a:r>
            <a:r>
              <a:rPr kumimoji="1" lang="ja-JP" altLang="en-US" sz="1600" dirty="0"/>
              <a:t>以外の電子商取引サービスの利用状況を質問した。</a:t>
            </a:r>
            <a:endParaRPr kumimoji="1" lang="en-US" altLang="ja-JP" sz="1600" dirty="0"/>
          </a:p>
          <a:p>
            <a:pPr algn="l"/>
            <a:r>
              <a:rPr lang="ja-JP" altLang="en-US" sz="1600" dirty="0"/>
              <a:t>受注者のうち、</a:t>
            </a:r>
            <a:r>
              <a:rPr lang="en-US" altLang="ja-JP" sz="1600" dirty="0"/>
              <a:t>40</a:t>
            </a:r>
            <a:r>
              <a:rPr lang="ja-JP" altLang="en-US" sz="1600" dirty="0"/>
              <a:t>％超が他のサービスを利用している。</a:t>
            </a:r>
            <a:endParaRPr lang="en-US" altLang="ja-JP" sz="1600" dirty="0"/>
          </a:p>
          <a:p>
            <a:pPr algn="l"/>
            <a:r>
              <a:rPr lang="ja-JP" altLang="en-US" sz="1600" dirty="0"/>
              <a:t>主な理由は、発注者からの要望によるもので、多端末現象が懸念される。</a:t>
            </a:r>
            <a:endParaRPr lang="en-US" altLang="ja-JP" sz="1600" dirty="0"/>
          </a:p>
        </p:txBody>
      </p:sp>
    </p:spTree>
    <p:extLst>
      <p:ext uri="{BB962C8B-B14F-4D97-AF65-F5344CB8AC3E}">
        <p14:creationId xmlns:p14="http://schemas.microsoft.com/office/powerpoint/2010/main" val="1973689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93B1F-B77A-90E0-7F8E-AD1329F3717D}"/>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DBDD482D-DD45-C8BF-17FA-EBF3A8BE10AC}"/>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9</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96B500B9-9B02-2CC3-67EC-F3F383F944D1}"/>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11</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03BF5FBF-9DAA-FA25-C0E8-4AB2810BA7E3}"/>
              </a:ext>
            </a:extLst>
          </p:cNvPr>
          <p:cNvSpPr>
            <a:spLocks noChangeArrowheads="1"/>
          </p:cNvSpPr>
          <p:nvPr/>
        </p:nvSpPr>
        <p:spPr bwMode="auto">
          <a:xfrm>
            <a:off x="394922" y="1021526"/>
            <a:ext cx="9116155" cy="84638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(3)CI-NET</a:t>
            </a:r>
            <a:r>
              <a:rPr lang="ja-JP" altLang="en-US" sz="2200" b="1" dirty="0">
                <a:latin typeface="+mn-ea"/>
                <a:ea typeface="+mn-ea"/>
              </a:rPr>
              <a:t>利用率調査および</a:t>
            </a:r>
            <a:r>
              <a:rPr lang="en-US" altLang="ja-JP" sz="2200" b="1" dirty="0">
                <a:latin typeface="+mn-ea"/>
                <a:ea typeface="+mn-ea"/>
              </a:rPr>
              <a:t>CI-NET</a:t>
            </a:r>
            <a:r>
              <a:rPr lang="ja-JP" altLang="en-US" sz="2200" b="1" dirty="0">
                <a:latin typeface="+mn-ea"/>
                <a:ea typeface="+mn-ea"/>
              </a:rPr>
              <a:t>利用状況調査の実施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en-US" altLang="ja-JP" sz="2200" dirty="0">
                <a:latin typeface="+mn-ea"/>
                <a:ea typeface="+mn-ea"/>
              </a:rPr>
              <a:t>CI-NET</a:t>
            </a:r>
            <a:r>
              <a:rPr lang="ja-JP" altLang="en-US" sz="2200" dirty="0">
                <a:latin typeface="+mn-ea"/>
                <a:ea typeface="+mn-ea"/>
              </a:rPr>
              <a:t>利用状況調査</a:t>
            </a:r>
            <a:endParaRPr lang="en-US" altLang="ja-JP" sz="2200" dirty="0">
              <a:latin typeface="+mn-ea"/>
              <a:ea typeface="+mn-ea"/>
            </a:endParaRPr>
          </a:p>
        </p:txBody>
      </p:sp>
      <p:sp>
        <p:nvSpPr>
          <p:cNvPr id="7" name="テキスト ボックス 6">
            <a:extLst>
              <a:ext uri="{FF2B5EF4-FFF2-40B4-BE49-F238E27FC236}">
                <a16:creationId xmlns:a16="http://schemas.microsoft.com/office/drawing/2014/main" id="{72257FB1-9128-FF37-7BF4-0CA47600BB42}"/>
              </a:ext>
            </a:extLst>
          </p:cNvPr>
          <p:cNvSpPr txBox="1"/>
          <p:nvPr/>
        </p:nvSpPr>
        <p:spPr>
          <a:xfrm>
            <a:off x="7617296" y="2710274"/>
            <a:ext cx="2060603" cy="738664"/>
          </a:xfrm>
          <a:prstGeom prst="rect">
            <a:avLst/>
          </a:prstGeom>
          <a:noFill/>
        </p:spPr>
        <p:txBody>
          <a:bodyPr wrap="square" rtlCol="0">
            <a:spAutoFit/>
          </a:bodyPr>
          <a:lstStyle/>
          <a:p>
            <a:pPr algn="l"/>
            <a:r>
              <a:rPr lang="ja-JP" altLang="en-US" sz="1400" dirty="0"/>
              <a:t>「注文・注文請け」、「請求」で利用されているサービスが多い。</a:t>
            </a:r>
            <a:endParaRPr kumimoji="1" lang="ja-JP" altLang="en-US" sz="1400" dirty="0"/>
          </a:p>
        </p:txBody>
      </p:sp>
      <p:sp>
        <p:nvSpPr>
          <p:cNvPr id="10" name="テキスト ボックス 9">
            <a:extLst>
              <a:ext uri="{FF2B5EF4-FFF2-40B4-BE49-F238E27FC236}">
                <a16:creationId xmlns:a16="http://schemas.microsoft.com/office/drawing/2014/main" id="{D27B9E28-84A9-0D5D-3940-A2B48577EF21}"/>
              </a:ext>
            </a:extLst>
          </p:cNvPr>
          <p:cNvSpPr txBox="1"/>
          <p:nvPr/>
        </p:nvSpPr>
        <p:spPr>
          <a:xfrm>
            <a:off x="7617296" y="3569652"/>
            <a:ext cx="2060602" cy="738664"/>
          </a:xfrm>
          <a:prstGeom prst="rect">
            <a:avLst/>
          </a:prstGeom>
          <a:noFill/>
        </p:spPr>
        <p:txBody>
          <a:bodyPr wrap="square" rtlCol="0">
            <a:spAutoFit/>
          </a:bodyPr>
          <a:lstStyle/>
          <a:p>
            <a:pPr algn="l"/>
            <a:r>
              <a:rPr lang="ja-JP" altLang="en-US" sz="1400" dirty="0"/>
              <a:t>「購買見積」から「請求」まで、一貫して利用されているサービスがある。</a:t>
            </a:r>
            <a:endParaRPr kumimoji="1" lang="en-US" altLang="ja-JP" sz="1400" dirty="0"/>
          </a:p>
        </p:txBody>
      </p:sp>
      <p:graphicFrame>
        <p:nvGraphicFramePr>
          <p:cNvPr id="12" name="表 11">
            <a:extLst>
              <a:ext uri="{FF2B5EF4-FFF2-40B4-BE49-F238E27FC236}">
                <a16:creationId xmlns:a16="http://schemas.microsoft.com/office/drawing/2014/main" id="{DBC64A3B-6ECB-D6E3-F7A5-4C789619FFF0}"/>
              </a:ext>
            </a:extLst>
          </p:cNvPr>
          <p:cNvGraphicFramePr>
            <a:graphicFrameLocks noGrp="1"/>
          </p:cNvGraphicFramePr>
          <p:nvPr>
            <p:extLst>
              <p:ext uri="{D42A27DB-BD31-4B8C-83A1-F6EECF244321}">
                <p14:modId xmlns:p14="http://schemas.microsoft.com/office/powerpoint/2010/main" val="2884173150"/>
              </p:ext>
            </p:extLst>
          </p:nvPr>
        </p:nvGraphicFramePr>
        <p:xfrm>
          <a:off x="583432" y="1985400"/>
          <a:ext cx="7033864" cy="3324668"/>
        </p:xfrm>
        <a:graphic>
          <a:graphicData uri="http://schemas.openxmlformats.org/drawingml/2006/table">
            <a:tbl>
              <a:tblPr/>
              <a:tblGrid>
                <a:gridCol w="641032">
                  <a:extLst>
                    <a:ext uri="{9D8B030D-6E8A-4147-A177-3AD203B41FA5}">
                      <a16:colId xmlns:a16="http://schemas.microsoft.com/office/drawing/2014/main" val="2522142622"/>
                    </a:ext>
                  </a:extLst>
                </a:gridCol>
                <a:gridCol w="1561169">
                  <a:extLst>
                    <a:ext uri="{9D8B030D-6E8A-4147-A177-3AD203B41FA5}">
                      <a16:colId xmlns:a16="http://schemas.microsoft.com/office/drawing/2014/main" val="1677036572"/>
                    </a:ext>
                  </a:extLst>
                </a:gridCol>
                <a:gridCol w="510528">
                  <a:extLst>
                    <a:ext uri="{9D8B030D-6E8A-4147-A177-3AD203B41FA5}">
                      <a16:colId xmlns:a16="http://schemas.microsoft.com/office/drawing/2014/main" val="3103453363"/>
                    </a:ext>
                  </a:extLst>
                </a:gridCol>
                <a:gridCol w="641032">
                  <a:extLst>
                    <a:ext uri="{9D8B030D-6E8A-4147-A177-3AD203B41FA5}">
                      <a16:colId xmlns:a16="http://schemas.microsoft.com/office/drawing/2014/main" val="202569199"/>
                    </a:ext>
                  </a:extLst>
                </a:gridCol>
                <a:gridCol w="757583">
                  <a:extLst>
                    <a:ext uri="{9D8B030D-6E8A-4147-A177-3AD203B41FA5}">
                      <a16:colId xmlns:a16="http://schemas.microsoft.com/office/drawing/2014/main" val="1716972035"/>
                    </a:ext>
                  </a:extLst>
                </a:gridCol>
                <a:gridCol w="760496">
                  <a:extLst>
                    <a:ext uri="{9D8B030D-6E8A-4147-A177-3AD203B41FA5}">
                      <a16:colId xmlns:a16="http://schemas.microsoft.com/office/drawing/2014/main" val="3002667455"/>
                    </a:ext>
                  </a:extLst>
                </a:gridCol>
                <a:gridCol w="760496">
                  <a:extLst>
                    <a:ext uri="{9D8B030D-6E8A-4147-A177-3AD203B41FA5}">
                      <a16:colId xmlns:a16="http://schemas.microsoft.com/office/drawing/2014/main" val="3388079712"/>
                    </a:ext>
                  </a:extLst>
                </a:gridCol>
                <a:gridCol w="760496">
                  <a:extLst>
                    <a:ext uri="{9D8B030D-6E8A-4147-A177-3AD203B41FA5}">
                      <a16:colId xmlns:a16="http://schemas.microsoft.com/office/drawing/2014/main" val="2425132209"/>
                    </a:ext>
                  </a:extLst>
                </a:gridCol>
                <a:gridCol w="641032">
                  <a:extLst>
                    <a:ext uri="{9D8B030D-6E8A-4147-A177-3AD203B41FA5}">
                      <a16:colId xmlns:a16="http://schemas.microsoft.com/office/drawing/2014/main" val="2892324696"/>
                    </a:ext>
                  </a:extLst>
                </a:gridCol>
              </a:tblGrid>
              <a:tr h="212067">
                <a:tc>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gridSpan="7">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回答結果</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(CI-NET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以外の電子商取引システム上位</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システム</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実施している業務</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5407931"/>
                  </a:ext>
                </a:extLst>
              </a:tr>
              <a:tr h="220550">
                <a:tc rowSpan="2">
                  <a:txBody>
                    <a:bodyPr/>
                    <a:lstStyle/>
                    <a:p>
                      <a:pPr algn="ctr"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システム名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回答数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gridSpan="6">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利用業務</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64842441"/>
                  </a:ext>
                </a:extLst>
              </a:tr>
              <a:tr h="4411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設備</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見積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購買</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見積</a:t>
                      </a: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注文・</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注文請け</a:t>
                      </a:r>
                    </a:p>
                  </a:txBody>
                  <a:tcPr marL="9525" marR="9525" marT="9525" marB="0" anchor="ctr">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solidFill>
                      <a:srgbClr val="E7E6E6"/>
                    </a:solidFill>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出来高</a:t>
                      </a:r>
                    </a:p>
                  </a:txBody>
                  <a:tcPr marL="9525" marR="9525" marT="9525" marB="0" anchor="ctr">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請求</a:t>
                      </a:r>
                    </a:p>
                  </a:txBody>
                  <a:tcPr marL="9525" marR="9525" marT="9525" marB="0" anchor="ctr">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9050" cap="flat" cmpd="sng" algn="ctr">
                      <a:solidFill>
                        <a:srgbClr val="FF0000"/>
                      </a:solidFill>
                      <a:prstDash val="solid"/>
                      <a:round/>
                      <a:headEnd type="none" w="med" len="med"/>
                      <a:tailEnd type="none" w="med" len="med"/>
                    </a:lnB>
                    <a:solidFill>
                      <a:srgbClr val="E7E6E6"/>
                    </a:solidFill>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その他</a:t>
                      </a:r>
                    </a:p>
                  </a:txBody>
                  <a:tcPr marL="9525" marR="9525" marT="9525" marB="0" anchor="ctr">
                    <a:lnL w="19050" cap="flat" cmpd="sng" algn="ctr">
                      <a:solidFill>
                        <a:srgbClr val="FF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720541766"/>
                  </a:ext>
                </a:extLst>
              </a:tr>
              <a:tr h="330281">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BtoB</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プラットフォーム</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 (7)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18% (60)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63% (211)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48% (161)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 (296)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529428"/>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SUPER-TRIO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80% (144)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92% (166)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 (178)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 (180)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 (8)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3475637"/>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BillOne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 (1)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27% (28)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 (101)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545305"/>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建設</a:t>
                      </a:r>
                      <a:r>
                        <a:rPr lang="en-US" sz="1100" b="0" i="0" u="none" strike="noStrike">
                          <a:solidFill>
                            <a:srgbClr val="000000"/>
                          </a:solidFill>
                          <a:effectLst/>
                          <a:latin typeface="游ゴシック" panose="020B0400000000000000" pitchFamily="50" charset="-128"/>
                          <a:ea typeface="游ゴシック" panose="020B0400000000000000" pitchFamily="50" charset="-128"/>
                        </a:rPr>
                        <a:t>WAO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75% (70)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87% (81)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83% (77)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89% (83)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8450809"/>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クラウドサイン</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 (6)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94% (85)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 (7)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822906"/>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CECTRUST-Light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 (7)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90% (46)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18%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 (6)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66444727"/>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デジタルビルダー</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 (1)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 (1)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21%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21%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 (42)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4993780"/>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easyHousing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97% (31)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5E6A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 (8)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56% (18)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9335876"/>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EDI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40%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87% (26)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40%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40%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 (0)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5980361"/>
                  </a:ext>
                </a:extLst>
              </a:tr>
              <a:tr h="212067">
                <a:tc>
                  <a:txBody>
                    <a:bodyPr/>
                    <a:lstStyle/>
                    <a:p>
                      <a:pPr algn="ct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建設サイト･シリーズ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 (3)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74% (20)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89% (24)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89% (24)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89% (24)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F2D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19% (5)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2008424"/>
                  </a:ext>
                </a:extLst>
              </a:tr>
              <a:tr h="212067">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gridSpan="8">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　</a:t>
                      </a: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　各サービスの利用母数</a:t>
                      </a: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回答数</a:t>
                      </a: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に占める業務ごとの回答数の割合で色分け</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52769944"/>
                  </a:ext>
                </a:extLst>
              </a:tr>
            </a:tbl>
          </a:graphicData>
        </a:graphic>
      </p:graphicFrame>
    </p:spTree>
    <p:extLst>
      <p:ext uri="{BB962C8B-B14F-4D97-AF65-F5344CB8AC3E}">
        <p14:creationId xmlns:p14="http://schemas.microsoft.com/office/powerpoint/2010/main" val="41604426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BB1EB-05B9-60C1-FDC2-00300A0C481E}"/>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0DFF945B-2360-6BA6-E085-3E24B8F9C650}"/>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10</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B351DDF7-6E11-BC84-E475-A4D025832E5B}"/>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12</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C976BF3A-0174-A3EE-1476-A873094B8036}"/>
              </a:ext>
            </a:extLst>
          </p:cNvPr>
          <p:cNvSpPr>
            <a:spLocks noChangeArrowheads="1"/>
          </p:cNvSpPr>
          <p:nvPr/>
        </p:nvSpPr>
        <p:spPr bwMode="auto">
          <a:xfrm>
            <a:off x="560513" y="980728"/>
            <a:ext cx="8683500" cy="124649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(4)</a:t>
            </a:r>
            <a:r>
              <a:rPr lang="ja-JP" altLang="en-US" sz="2200" b="1" dirty="0">
                <a:latin typeface="+mn-ea"/>
                <a:ea typeface="+mn-ea"/>
              </a:rPr>
              <a:t>聞き取り調査</a:t>
            </a:r>
            <a:r>
              <a:rPr lang="en-US" altLang="ja-JP" sz="2200" b="1" dirty="0">
                <a:latin typeface="+mn-ea"/>
                <a:ea typeface="+mn-ea"/>
              </a:rPr>
              <a:t>(</a:t>
            </a:r>
            <a:r>
              <a:rPr lang="ja-JP" altLang="en-US" sz="2200" b="1" dirty="0">
                <a:latin typeface="+mn-ea"/>
                <a:ea typeface="+mn-ea"/>
              </a:rPr>
              <a:t>既導入企業</a:t>
            </a:r>
            <a:r>
              <a:rPr lang="en-US" altLang="ja-JP" sz="2200" b="1" dirty="0">
                <a:latin typeface="+mn-ea"/>
                <a:ea typeface="+mn-ea"/>
              </a:rPr>
              <a:t>)</a:t>
            </a:r>
            <a:r>
              <a:rPr lang="ja-JP" altLang="en-US" sz="2200" b="1" dirty="0">
                <a:latin typeface="+mn-ea"/>
                <a:ea typeface="+mn-ea"/>
              </a:rPr>
              <a:t>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1600" dirty="0">
                <a:latin typeface="+mn-ea"/>
                <a:ea typeface="+mn-ea"/>
              </a:rPr>
              <a:t>出来高請求業務の利用拡大を検討されている企業に対して、既に出来高請求業務を利用されている企業を講師役に迎え、講師企業が導入に至った経緯やその時の苦労等について情報交換会を開催。</a:t>
            </a:r>
          </a:p>
        </p:txBody>
      </p:sp>
      <p:pic>
        <p:nvPicPr>
          <p:cNvPr id="4" name="図 3">
            <a:extLst>
              <a:ext uri="{FF2B5EF4-FFF2-40B4-BE49-F238E27FC236}">
                <a16:creationId xmlns:a16="http://schemas.microsoft.com/office/drawing/2014/main" id="{78381C37-833F-8B64-F859-B3D094B4A30F}"/>
              </a:ext>
            </a:extLst>
          </p:cNvPr>
          <p:cNvPicPr>
            <a:picLocks noChangeAspect="1"/>
          </p:cNvPicPr>
          <p:nvPr/>
        </p:nvPicPr>
        <p:blipFill>
          <a:blip r:embed="rId2"/>
          <a:stretch>
            <a:fillRect/>
          </a:stretch>
        </p:blipFill>
        <p:spPr>
          <a:xfrm>
            <a:off x="580811" y="2436107"/>
            <a:ext cx="5109321" cy="4128203"/>
          </a:xfrm>
          <a:prstGeom prst="rect">
            <a:avLst/>
          </a:prstGeom>
        </p:spPr>
      </p:pic>
      <p:pic>
        <p:nvPicPr>
          <p:cNvPr id="6" name="図 5">
            <a:extLst>
              <a:ext uri="{FF2B5EF4-FFF2-40B4-BE49-F238E27FC236}">
                <a16:creationId xmlns:a16="http://schemas.microsoft.com/office/drawing/2014/main" id="{EA66BF4F-BD6C-1F6C-D6A4-F55F160C9CB2}"/>
              </a:ext>
            </a:extLst>
          </p:cNvPr>
          <p:cNvPicPr>
            <a:picLocks noChangeAspect="1"/>
          </p:cNvPicPr>
          <p:nvPr/>
        </p:nvPicPr>
        <p:blipFill>
          <a:blip r:embed="rId3"/>
          <a:srcRect l="68900" r="3317"/>
          <a:stretch/>
        </p:blipFill>
        <p:spPr>
          <a:xfrm>
            <a:off x="6143228" y="2931791"/>
            <a:ext cx="2160240" cy="1730303"/>
          </a:xfrm>
          <a:prstGeom prst="rect">
            <a:avLst/>
          </a:prstGeom>
        </p:spPr>
      </p:pic>
      <p:pic>
        <p:nvPicPr>
          <p:cNvPr id="7" name="図 6">
            <a:extLst>
              <a:ext uri="{FF2B5EF4-FFF2-40B4-BE49-F238E27FC236}">
                <a16:creationId xmlns:a16="http://schemas.microsoft.com/office/drawing/2014/main" id="{B2542361-7BDC-2C31-A1C3-1237D13BF58E}"/>
              </a:ext>
            </a:extLst>
          </p:cNvPr>
          <p:cNvPicPr>
            <a:picLocks noChangeAspect="1"/>
          </p:cNvPicPr>
          <p:nvPr/>
        </p:nvPicPr>
        <p:blipFill>
          <a:blip r:embed="rId3"/>
          <a:srcRect l="2598" t="28612" r="70763" b="22621"/>
          <a:stretch/>
        </p:blipFill>
        <p:spPr>
          <a:xfrm>
            <a:off x="7869946" y="2636912"/>
            <a:ext cx="1944258" cy="792088"/>
          </a:xfrm>
          <a:prstGeom prst="rect">
            <a:avLst/>
          </a:prstGeom>
        </p:spPr>
      </p:pic>
      <p:sp>
        <p:nvSpPr>
          <p:cNvPr id="8" name="テキスト ボックス 7">
            <a:extLst>
              <a:ext uri="{FF2B5EF4-FFF2-40B4-BE49-F238E27FC236}">
                <a16:creationId xmlns:a16="http://schemas.microsoft.com/office/drawing/2014/main" id="{0443BBA2-D9A7-E3F0-36BE-DD30B7922925}"/>
              </a:ext>
            </a:extLst>
          </p:cNvPr>
          <p:cNvSpPr txBox="1"/>
          <p:nvPr/>
        </p:nvSpPr>
        <p:spPr>
          <a:xfrm>
            <a:off x="5925874" y="4868945"/>
            <a:ext cx="3651513" cy="276999"/>
          </a:xfrm>
          <a:prstGeom prst="rect">
            <a:avLst/>
          </a:prstGeom>
          <a:noFill/>
        </p:spPr>
        <p:txBody>
          <a:bodyPr wrap="square" rtlCol="0">
            <a:spAutoFit/>
          </a:bodyPr>
          <a:lstStyle/>
          <a:p>
            <a:pPr algn="l"/>
            <a:r>
              <a:rPr kumimoji="1" lang="en-US" altLang="ja-JP" sz="1200" u="sng" dirty="0"/>
              <a:t>Q.</a:t>
            </a:r>
            <a:r>
              <a:rPr kumimoji="1" lang="ja-JP" altLang="en-US" sz="1200" u="sng" dirty="0"/>
              <a:t>次回取り上げてほしいテーマ</a:t>
            </a:r>
          </a:p>
        </p:txBody>
      </p:sp>
      <p:sp>
        <p:nvSpPr>
          <p:cNvPr id="9" name="テキスト ボックス 8">
            <a:extLst>
              <a:ext uri="{FF2B5EF4-FFF2-40B4-BE49-F238E27FC236}">
                <a16:creationId xmlns:a16="http://schemas.microsoft.com/office/drawing/2014/main" id="{6D1AB7B2-9F3D-6F10-682A-C67D8CC65228}"/>
              </a:ext>
            </a:extLst>
          </p:cNvPr>
          <p:cNvSpPr txBox="1"/>
          <p:nvPr/>
        </p:nvSpPr>
        <p:spPr>
          <a:xfrm>
            <a:off x="5925874" y="5097213"/>
            <a:ext cx="3806080" cy="848694"/>
          </a:xfrm>
          <a:prstGeom prst="rect">
            <a:avLst/>
          </a:prstGeom>
          <a:noFill/>
        </p:spPr>
        <p:txBody>
          <a:bodyPr wrap="square" rtlCol="0">
            <a:spAutoFit/>
          </a:bodyPr>
          <a:lstStyle/>
          <a:p>
            <a:pPr marL="88900" indent="-88900" algn="l">
              <a:lnSpc>
                <a:spcPct val="120000"/>
              </a:lnSpc>
              <a:buFont typeface="Arial" panose="020B0604020202020204" pitchFamily="34" charset="0"/>
              <a:buChar char="•"/>
            </a:pPr>
            <a:r>
              <a:rPr kumimoji="1" lang="ja-JP" altLang="en-US" sz="1050" dirty="0"/>
              <a:t>出来高査定・請求が拡大していかない問題点の</a:t>
            </a:r>
            <a:r>
              <a:rPr kumimoji="1" lang="ja-JP" altLang="en-US" sz="1050" b="1" u="sng" dirty="0"/>
              <a:t>意見交換会を継続して欲しい</a:t>
            </a:r>
            <a:r>
              <a:rPr kumimoji="1" lang="ja-JP" altLang="en-US" sz="1050" dirty="0"/>
              <a:t>。</a:t>
            </a:r>
          </a:p>
          <a:p>
            <a:pPr marL="88900" indent="-88900" algn="l">
              <a:lnSpc>
                <a:spcPct val="120000"/>
              </a:lnSpc>
              <a:buFont typeface="Arial" panose="020B0604020202020204" pitchFamily="34" charset="0"/>
              <a:buChar char="•"/>
            </a:pPr>
            <a:r>
              <a:rPr kumimoji="1" lang="ja-JP" altLang="en-US" sz="1050" dirty="0"/>
              <a:t>出来高請求時の</a:t>
            </a:r>
            <a:r>
              <a:rPr kumimoji="1" lang="ja-JP" altLang="en-US" sz="1050" b="1" u="sng" dirty="0"/>
              <a:t>明細ファイル添付の回避手法</a:t>
            </a:r>
            <a:r>
              <a:rPr kumimoji="1" lang="ja-JP" altLang="en-US" sz="1050" dirty="0"/>
              <a:t>について。</a:t>
            </a:r>
          </a:p>
          <a:p>
            <a:pPr marL="88900" indent="-88900" algn="l">
              <a:lnSpc>
                <a:spcPct val="120000"/>
              </a:lnSpc>
              <a:buFont typeface="Arial" panose="020B0604020202020204" pitchFamily="34" charset="0"/>
              <a:buChar char="•"/>
            </a:pPr>
            <a:r>
              <a:rPr kumimoji="1" lang="ja-JP" altLang="en-US" sz="1050" dirty="0"/>
              <a:t>国土交通省やデジタル庁の取り組み。</a:t>
            </a:r>
          </a:p>
        </p:txBody>
      </p:sp>
      <p:sp>
        <p:nvSpPr>
          <p:cNvPr id="11" name="テキスト ボックス 10">
            <a:extLst>
              <a:ext uri="{FF2B5EF4-FFF2-40B4-BE49-F238E27FC236}">
                <a16:creationId xmlns:a16="http://schemas.microsoft.com/office/drawing/2014/main" id="{2C46F32B-F6A0-8E30-85F7-E185715F3885}"/>
              </a:ext>
            </a:extLst>
          </p:cNvPr>
          <p:cNvSpPr txBox="1"/>
          <p:nvPr/>
        </p:nvSpPr>
        <p:spPr>
          <a:xfrm>
            <a:off x="5925874" y="2038785"/>
            <a:ext cx="3651513" cy="338554"/>
          </a:xfrm>
          <a:prstGeom prst="rect">
            <a:avLst/>
          </a:prstGeom>
          <a:noFill/>
        </p:spPr>
        <p:txBody>
          <a:bodyPr wrap="square" rtlCol="0">
            <a:spAutoFit/>
          </a:bodyPr>
          <a:lstStyle/>
          <a:p>
            <a:pPr algn="l"/>
            <a:r>
              <a:rPr lang="ja-JP" altLang="en-US" sz="1600" u="sng" dirty="0"/>
              <a:t>事後アンケート結果</a:t>
            </a:r>
            <a:endParaRPr kumimoji="1" lang="ja-JP" altLang="en-US" sz="1600" u="sng" dirty="0"/>
          </a:p>
        </p:txBody>
      </p:sp>
      <p:sp>
        <p:nvSpPr>
          <p:cNvPr id="12" name="テキスト ボックス 11">
            <a:extLst>
              <a:ext uri="{FF2B5EF4-FFF2-40B4-BE49-F238E27FC236}">
                <a16:creationId xmlns:a16="http://schemas.microsoft.com/office/drawing/2014/main" id="{0092DF3C-D66C-98B9-6630-BCDD21A16F01}"/>
              </a:ext>
            </a:extLst>
          </p:cNvPr>
          <p:cNvSpPr txBox="1"/>
          <p:nvPr/>
        </p:nvSpPr>
        <p:spPr>
          <a:xfrm>
            <a:off x="5925874" y="2380672"/>
            <a:ext cx="3651513" cy="276999"/>
          </a:xfrm>
          <a:prstGeom prst="rect">
            <a:avLst/>
          </a:prstGeom>
          <a:noFill/>
        </p:spPr>
        <p:txBody>
          <a:bodyPr wrap="square" rtlCol="0">
            <a:spAutoFit/>
          </a:bodyPr>
          <a:lstStyle/>
          <a:p>
            <a:pPr algn="l"/>
            <a:r>
              <a:rPr kumimoji="1" lang="en-US" altLang="ja-JP" sz="1200" u="sng" dirty="0"/>
              <a:t>Q.</a:t>
            </a:r>
            <a:r>
              <a:rPr kumimoji="1" lang="ja-JP" altLang="en-US" sz="1200" u="sng" dirty="0"/>
              <a:t>出来高・請求業務まで拡大を検討いただけるか</a:t>
            </a:r>
          </a:p>
        </p:txBody>
      </p:sp>
      <p:sp>
        <p:nvSpPr>
          <p:cNvPr id="13" name="テキスト ボックス 12">
            <a:extLst>
              <a:ext uri="{FF2B5EF4-FFF2-40B4-BE49-F238E27FC236}">
                <a16:creationId xmlns:a16="http://schemas.microsoft.com/office/drawing/2014/main" id="{C0AEABDF-37D7-E94A-2CA7-3FCD34261732}"/>
              </a:ext>
            </a:extLst>
          </p:cNvPr>
          <p:cNvSpPr txBox="1"/>
          <p:nvPr/>
        </p:nvSpPr>
        <p:spPr>
          <a:xfrm>
            <a:off x="578090" y="2163757"/>
            <a:ext cx="5109322" cy="338554"/>
          </a:xfrm>
          <a:prstGeom prst="rect">
            <a:avLst/>
          </a:prstGeom>
          <a:noFill/>
        </p:spPr>
        <p:txBody>
          <a:bodyPr wrap="square" rtlCol="0">
            <a:spAutoFit/>
          </a:bodyPr>
          <a:lstStyle/>
          <a:p>
            <a:pPr algn="l"/>
            <a:r>
              <a:rPr kumimoji="1" lang="ja-JP" altLang="en-US" sz="1600" u="sng" dirty="0"/>
              <a:t>情報交換会参加企業</a:t>
            </a:r>
            <a:r>
              <a:rPr kumimoji="1" lang="en-US" altLang="ja-JP" sz="1600" u="sng" dirty="0"/>
              <a:t>13</a:t>
            </a:r>
            <a:r>
              <a:rPr lang="ja-JP" altLang="en-US" sz="1600" u="sng" dirty="0"/>
              <a:t>社</a:t>
            </a:r>
            <a:r>
              <a:rPr kumimoji="1" lang="ja-JP" altLang="en-US" sz="1600" u="sng" dirty="0"/>
              <a:t>　　開催日</a:t>
            </a:r>
            <a:r>
              <a:rPr kumimoji="1" lang="en-US" altLang="ja-JP" sz="1600" u="sng" dirty="0"/>
              <a:t>2025</a:t>
            </a:r>
            <a:r>
              <a:rPr kumimoji="1" lang="ja-JP" altLang="en-US" sz="1600" u="sng" dirty="0"/>
              <a:t>年</a:t>
            </a:r>
            <a:r>
              <a:rPr kumimoji="1" lang="en-US" altLang="ja-JP" sz="1600" u="sng" dirty="0"/>
              <a:t>1</a:t>
            </a:r>
            <a:r>
              <a:rPr kumimoji="1" lang="ja-JP" altLang="en-US" sz="1600" u="sng" dirty="0"/>
              <a:t>月</a:t>
            </a:r>
            <a:r>
              <a:rPr kumimoji="1" lang="en-US" altLang="ja-JP" sz="1600" u="sng" dirty="0"/>
              <a:t>31</a:t>
            </a:r>
            <a:r>
              <a:rPr kumimoji="1" lang="ja-JP" altLang="en-US" sz="1600" u="sng" dirty="0"/>
              <a:t>日</a:t>
            </a:r>
            <a:r>
              <a:rPr kumimoji="1" lang="en-US" altLang="ja-JP" sz="1600" u="sng" dirty="0"/>
              <a:t>(</a:t>
            </a:r>
            <a:r>
              <a:rPr kumimoji="1" lang="ja-JP" altLang="en-US" sz="1600" u="sng" dirty="0"/>
              <a:t>金</a:t>
            </a:r>
            <a:r>
              <a:rPr kumimoji="1" lang="en-US" altLang="ja-JP" sz="1600" u="sng" dirty="0"/>
              <a:t>)</a:t>
            </a:r>
            <a:r>
              <a:rPr kumimoji="1" lang="ja-JP" altLang="en-US" sz="1600" u="sng" dirty="0"/>
              <a:t>　</a:t>
            </a:r>
          </a:p>
        </p:txBody>
      </p:sp>
      <p:sp>
        <p:nvSpPr>
          <p:cNvPr id="14" name="正方形/長方形 13">
            <a:extLst>
              <a:ext uri="{FF2B5EF4-FFF2-40B4-BE49-F238E27FC236}">
                <a16:creationId xmlns:a16="http://schemas.microsoft.com/office/drawing/2014/main" id="{EB2A238A-0F3B-16EB-5713-0DB13DC43821}"/>
              </a:ext>
            </a:extLst>
          </p:cNvPr>
          <p:cNvSpPr/>
          <p:nvPr/>
        </p:nvSpPr>
        <p:spPr>
          <a:xfrm>
            <a:off x="617304" y="5949280"/>
            <a:ext cx="5072827" cy="615030"/>
          </a:xfrm>
          <a:prstGeom prst="rect">
            <a:avLst/>
          </a:prstGeom>
          <a:noFill/>
          <a:ln w="31750">
            <a:solidFill>
              <a:srgbClr val="FF0000"/>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FFFB2F9C-54E8-567A-1756-EA774F54E483}"/>
              </a:ext>
            </a:extLst>
          </p:cNvPr>
          <p:cNvSpPr/>
          <p:nvPr/>
        </p:nvSpPr>
        <p:spPr>
          <a:xfrm>
            <a:off x="112048" y="5950684"/>
            <a:ext cx="466041" cy="57465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r"/>
            <a:r>
              <a:rPr lang="ja-JP" altLang="en-US" sz="1000" dirty="0">
                <a:solidFill>
                  <a:srgbClr val="FF0000"/>
                </a:solidFill>
                <a:latin typeface="+mj-ea"/>
                <a:ea typeface="+mj-ea"/>
              </a:rPr>
              <a:t>講師役</a:t>
            </a:r>
            <a:br>
              <a:rPr lang="en-US" altLang="ja-JP" sz="1000" dirty="0">
                <a:solidFill>
                  <a:srgbClr val="FF0000"/>
                </a:solidFill>
                <a:latin typeface="+mj-ea"/>
                <a:ea typeface="+mj-ea"/>
              </a:rPr>
            </a:br>
            <a:r>
              <a:rPr lang="ja-JP" altLang="en-US" sz="1000" dirty="0">
                <a:solidFill>
                  <a:srgbClr val="FF0000"/>
                </a:solidFill>
                <a:latin typeface="+mj-ea"/>
                <a:ea typeface="+mj-ea"/>
              </a:rPr>
              <a:t>企業</a:t>
            </a:r>
            <a:br>
              <a:rPr lang="en-US" altLang="ja-JP" sz="1000" dirty="0">
                <a:solidFill>
                  <a:srgbClr val="FF0000"/>
                </a:solidFill>
                <a:latin typeface="+mj-ea"/>
                <a:ea typeface="+mj-ea"/>
              </a:rPr>
            </a:br>
            <a:r>
              <a:rPr lang="en-US" altLang="ja-JP" sz="1000" dirty="0">
                <a:solidFill>
                  <a:srgbClr val="FF0000"/>
                </a:solidFill>
                <a:latin typeface="+mj-ea"/>
                <a:ea typeface="+mj-ea"/>
              </a:rPr>
              <a:t>(2</a:t>
            </a:r>
            <a:r>
              <a:rPr lang="ja-JP" altLang="en-US" sz="1000" dirty="0">
                <a:solidFill>
                  <a:srgbClr val="FF0000"/>
                </a:solidFill>
                <a:latin typeface="+mj-ea"/>
                <a:ea typeface="+mj-ea"/>
              </a:rPr>
              <a:t>社</a:t>
            </a:r>
            <a:r>
              <a:rPr lang="en-US" altLang="ja-JP" sz="1000" dirty="0">
                <a:solidFill>
                  <a:srgbClr val="FF0000"/>
                </a:solidFill>
                <a:latin typeface="+mj-ea"/>
                <a:ea typeface="+mj-ea"/>
              </a:rPr>
              <a:t>)</a:t>
            </a:r>
            <a:endParaRPr lang="ja-JP" altLang="en-US" sz="1000" dirty="0">
              <a:solidFill>
                <a:srgbClr val="FF0000"/>
              </a:solidFill>
              <a:latin typeface="+mj-ea"/>
              <a:ea typeface="+mj-ea"/>
            </a:endParaRPr>
          </a:p>
        </p:txBody>
      </p:sp>
    </p:spTree>
    <p:extLst>
      <p:ext uri="{BB962C8B-B14F-4D97-AF65-F5344CB8AC3E}">
        <p14:creationId xmlns:p14="http://schemas.microsoft.com/office/powerpoint/2010/main" val="623546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DC255-8782-EF2E-2DCC-0BE627D9003D}"/>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6EF8A35F-A0FF-765F-74B9-D0CD5F380937}"/>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t>11/14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0FB52238-5C56-BB32-B93A-812C24CBA2F0}"/>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13</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9F8E68E1-9034-6DA9-17D2-CBC01A12E7DD}"/>
              </a:ext>
            </a:extLst>
          </p:cNvPr>
          <p:cNvSpPr>
            <a:spLocks noChangeArrowheads="1"/>
          </p:cNvSpPr>
          <p:nvPr/>
        </p:nvSpPr>
        <p:spPr bwMode="auto">
          <a:xfrm>
            <a:off x="560512" y="980728"/>
            <a:ext cx="8884255" cy="118494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(5)</a:t>
            </a:r>
            <a:r>
              <a:rPr lang="ja-JP" altLang="en-US" sz="2200" b="1" dirty="0">
                <a:latin typeface="+mn-ea"/>
                <a:ea typeface="+mn-ea"/>
              </a:rPr>
              <a:t>電子商取引サービスの市場調査</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建設業の電子商取引市場における</a:t>
            </a:r>
            <a:r>
              <a:rPr lang="en-US" altLang="ja-JP" sz="2200" dirty="0">
                <a:latin typeface="+mn-ea"/>
                <a:ea typeface="+mn-ea"/>
              </a:rPr>
              <a:t>CI-NET</a:t>
            </a:r>
            <a:r>
              <a:rPr lang="ja-JP" altLang="en-US" sz="2200" dirty="0">
                <a:latin typeface="+mn-ea"/>
                <a:ea typeface="+mn-ea"/>
              </a:rPr>
              <a:t>の評価の把握、他サービスの調査を実施し、今後の普及戦略を立案した。</a:t>
            </a:r>
          </a:p>
        </p:txBody>
      </p:sp>
      <p:pic>
        <p:nvPicPr>
          <p:cNvPr id="6" name="図 5">
            <a:extLst>
              <a:ext uri="{FF2B5EF4-FFF2-40B4-BE49-F238E27FC236}">
                <a16:creationId xmlns:a16="http://schemas.microsoft.com/office/drawing/2014/main" id="{DD4CF5C5-DBAC-3FF0-2FFD-1268EB20B8D1}"/>
              </a:ext>
            </a:extLst>
          </p:cNvPr>
          <p:cNvPicPr>
            <a:picLocks noChangeAspect="1"/>
          </p:cNvPicPr>
          <p:nvPr/>
        </p:nvPicPr>
        <p:blipFill>
          <a:blip r:embed="rId2"/>
          <a:srcRect l="2024"/>
          <a:stretch/>
        </p:blipFill>
        <p:spPr>
          <a:xfrm>
            <a:off x="5062746" y="3040361"/>
            <a:ext cx="4701457" cy="2980928"/>
          </a:xfrm>
          <a:prstGeom prst="rect">
            <a:avLst/>
          </a:prstGeom>
        </p:spPr>
      </p:pic>
      <p:sp>
        <p:nvSpPr>
          <p:cNvPr id="10" name="テキスト ボックス 9">
            <a:extLst>
              <a:ext uri="{FF2B5EF4-FFF2-40B4-BE49-F238E27FC236}">
                <a16:creationId xmlns:a16="http://schemas.microsoft.com/office/drawing/2014/main" id="{707138B3-9DB0-70EA-03FB-5417E203B051}"/>
              </a:ext>
            </a:extLst>
          </p:cNvPr>
          <p:cNvSpPr txBox="1"/>
          <p:nvPr/>
        </p:nvSpPr>
        <p:spPr>
          <a:xfrm>
            <a:off x="5062746" y="2644463"/>
            <a:ext cx="4248472" cy="338554"/>
          </a:xfrm>
          <a:prstGeom prst="rect">
            <a:avLst/>
          </a:prstGeom>
          <a:noFill/>
        </p:spPr>
        <p:txBody>
          <a:bodyPr wrap="square" rtlCol="0">
            <a:spAutoFit/>
          </a:bodyPr>
          <a:lstStyle/>
          <a:p>
            <a:pPr algn="l"/>
            <a:r>
              <a:rPr kumimoji="1" lang="ja-JP" altLang="en-US" sz="1600" u="sng" dirty="0"/>
              <a:t>調査結果の分析</a:t>
            </a:r>
          </a:p>
        </p:txBody>
      </p:sp>
      <p:sp>
        <p:nvSpPr>
          <p:cNvPr id="2" name="テキスト ボックス 1">
            <a:extLst>
              <a:ext uri="{FF2B5EF4-FFF2-40B4-BE49-F238E27FC236}">
                <a16:creationId xmlns:a16="http://schemas.microsoft.com/office/drawing/2014/main" id="{8B6F5327-8CB2-E79B-803D-0321FE75DEC8}"/>
              </a:ext>
            </a:extLst>
          </p:cNvPr>
          <p:cNvSpPr txBox="1"/>
          <p:nvPr/>
        </p:nvSpPr>
        <p:spPr>
          <a:xfrm>
            <a:off x="560512" y="2644463"/>
            <a:ext cx="4701456" cy="2908489"/>
          </a:xfrm>
          <a:prstGeom prst="rect">
            <a:avLst/>
          </a:prstGeom>
          <a:noFill/>
        </p:spPr>
        <p:txBody>
          <a:bodyPr wrap="square" rtlCol="0">
            <a:spAutoFit/>
          </a:bodyPr>
          <a:lstStyle/>
          <a:p>
            <a:pPr algn="l"/>
            <a:r>
              <a:rPr kumimoji="1" lang="ja-JP" altLang="en-US" sz="1600" dirty="0">
                <a:latin typeface="+mn-ea"/>
                <a:ea typeface="+mn-ea"/>
              </a:rPr>
              <a:t>調査方法</a:t>
            </a:r>
            <a:endParaRPr kumimoji="1" lang="en-US" altLang="ja-JP" sz="1600" dirty="0">
              <a:latin typeface="+mn-ea"/>
              <a:ea typeface="+mn-ea"/>
            </a:endParaRPr>
          </a:p>
          <a:p>
            <a:pPr algn="l"/>
            <a:r>
              <a:rPr lang="ja-JP" altLang="en-US" sz="1600" dirty="0">
                <a:latin typeface="+mn-ea"/>
                <a:ea typeface="+mn-ea"/>
              </a:rPr>
              <a:t>１　電子商取引説明会に参加した</a:t>
            </a:r>
            <a:r>
              <a:rPr lang="en-US" altLang="ja-JP" sz="1600" dirty="0">
                <a:latin typeface="+mn-ea"/>
                <a:ea typeface="+mn-ea"/>
              </a:rPr>
              <a:t>CI-NET</a:t>
            </a:r>
            <a:r>
              <a:rPr lang="ja-JP" altLang="en-US" sz="1600" dirty="0">
                <a:latin typeface="+mn-ea"/>
                <a:ea typeface="+mn-ea"/>
              </a:rPr>
              <a:t>利用企業、</a:t>
            </a:r>
            <a:endParaRPr lang="en-US" altLang="ja-JP" sz="1600" dirty="0">
              <a:latin typeface="+mn-ea"/>
              <a:ea typeface="+mn-ea"/>
            </a:endParaRPr>
          </a:p>
          <a:p>
            <a:pPr algn="l"/>
            <a:r>
              <a:rPr lang="ja-JP" altLang="en-US" sz="1600" dirty="0">
                <a:latin typeface="+mn-ea"/>
                <a:ea typeface="+mn-ea"/>
              </a:rPr>
              <a:t>　　未導入利用企業を対象にアンケートを実施し、ヒ</a:t>
            </a:r>
          </a:p>
          <a:p>
            <a:pPr algn="l"/>
            <a:r>
              <a:rPr lang="ja-JP" altLang="en-US" sz="1600" dirty="0">
                <a:latin typeface="+mn-ea"/>
                <a:ea typeface="+mn-ea"/>
              </a:rPr>
              <a:t>　　アリング対象企業を選定した。</a:t>
            </a:r>
            <a:endParaRPr lang="en-US" altLang="ja-JP" sz="1600" dirty="0">
              <a:latin typeface="+mn-ea"/>
              <a:ea typeface="+mn-ea"/>
            </a:endParaRPr>
          </a:p>
          <a:p>
            <a:pPr algn="l"/>
            <a:r>
              <a:rPr lang="ja-JP" altLang="en-US" sz="1200" dirty="0">
                <a:effectLst/>
                <a:latin typeface="+mn-ea"/>
                <a:ea typeface="+mn-ea"/>
                <a:cs typeface="Times New Roman" panose="02020603050405020304" pitchFamily="18" charset="0"/>
              </a:rPr>
              <a:t>　　 </a:t>
            </a:r>
            <a:r>
              <a:rPr lang="ja-JP" altLang="en-US" sz="1200" b="1" dirty="0">
                <a:effectLst/>
                <a:latin typeface="+mn-ea"/>
                <a:ea typeface="+mn-ea"/>
                <a:cs typeface="Times New Roman" panose="02020603050405020304" pitchFamily="18" charset="0"/>
              </a:rPr>
              <a:t> </a:t>
            </a:r>
            <a:r>
              <a:rPr lang="ja-JP" altLang="ja-JP" sz="1200" b="1" dirty="0">
                <a:effectLst/>
                <a:latin typeface="+mn-ea"/>
                <a:ea typeface="+mn-ea"/>
                <a:cs typeface="Times New Roman" panose="02020603050405020304" pitchFamily="18" charset="0"/>
              </a:rPr>
              <a:t>発注者</a:t>
            </a:r>
            <a:r>
              <a:rPr lang="en-US" altLang="ja-JP" sz="1200" b="1" dirty="0">
                <a:effectLst/>
                <a:latin typeface="+mn-ea"/>
                <a:ea typeface="+mn-ea"/>
                <a:cs typeface="Times New Roman" panose="02020603050405020304" pitchFamily="18" charset="0"/>
              </a:rPr>
              <a:t>(</a:t>
            </a:r>
            <a:r>
              <a:rPr lang="ja-JP" altLang="en-US" sz="1200" b="1" dirty="0">
                <a:effectLst/>
                <a:latin typeface="+mn-ea"/>
                <a:ea typeface="+mn-ea"/>
                <a:cs typeface="Times New Roman" panose="02020603050405020304" pitchFamily="18" charset="0"/>
              </a:rPr>
              <a:t>対象</a:t>
            </a:r>
            <a:r>
              <a:rPr lang="en-US" altLang="ja-JP" sz="1200" b="1" dirty="0">
                <a:effectLst/>
                <a:latin typeface="+mn-ea"/>
                <a:ea typeface="+mn-ea"/>
                <a:cs typeface="Times New Roman" panose="02020603050405020304" pitchFamily="18" charset="0"/>
              </a:rPr>
              <a:t>218</a:t>
            </a:r>
            <a:r>
              <a:rPr lang="ja-JP" altLang="en-US" sz="1200" b="1" dirty="0">
                <a:effectLst/>
                <a:latin typeface="+mn-ea"/>
                <a:ea typeface="+mn-ea"/>
                <a:cs typeface="Times New Roman" panose="02020603050405020304" pitchFamily="18" charset="0"/>
              </a:rPr>
              <a:t>社／回答</a:t>
            </a:r>
            <a:r>
              <a:rPr lang="en-US" altLang="ja-JP" sz="1200" b="1" dirty="0">
                <a:effectLst/>
                <a:latin typeface="+mn-ea"/>
                <a:ea typeface="+mn-ea"/>
                <a:cs typeface="Times New Roman" panose="02020603050405020304" pitchFamily="18" charset="0"/>
              </a:rPr>
              <a:t>47</a:t>
            </a:r>
            <a:r>
              <a:rPr lang="ja-JP" altLang="en-US" sz="1200" b="1" dirty="0">
                <a:effectLst/>
                <a:latin typeface="+mn-ea"/>
                <a:ea typeface="+mn-ea"/>
                <a:cs typeface="Times New Roman" panose="02020603050405020304" pitchFamily="18" charset="0"/>
              </a:rPr>
              <a:t>社</a:t>
            </a:r>
            <a:r>
              <a:rPr lang="en-US" altLang="ja-JP" sz="1200" b="1" dirty="0">
                <a:latin typeface="+mn-ea"/>
                <a:ea typeface="+mn-ea"/>
                <a:cs typeface="Times New Roman" panose="02020603050405020304" pitchFamily="18" charset="0"/>
              </a:rPr>
              <a:t>)</a:t>
            </a:r>
            <a:r>
              <a:rPr lang="ja-JP" altLang="en-US" sz="1200" b="1" dirty="0">
                <a:latin typeface="+mn-ea"/>
                <a:ea typeface="+mn-ea"/>
                <a:cs typeface="Times New Roman" panose="02020603050405020304" pitchFamily="18" charset="0"/>
              </a:rPr>
              <a:t>、</a:t>
            </a:r>
            <a:r>
              <a:rPr lang="ja-JP" altLang="ja-JP" sz="1200" b="1" dirty="0">
                <a:effectLst/>
                <a:latin typeface="+mn-ea"/>
                <a:ea typeface="+mn-ea"/>
                <a:cs typeface="Times New Roman" panose="02020603050405020304" pitchFamily="18" charset="0"/>
              </a:rPr>
              <a:t>受注者</a:t>
            </a:r>
            <a:r>
              <a:rPr lang="en-US" altLang="ja-JP" sz="1200" b="1" dirty="0">
                <a:effectLst/>
                <a:latin typeface="+mn-ea"/>
                <a:ea typeface="+mn-ea"/>
                <a:cs typeface="Times New Roman" panose="02020603050405020304" pitchFamily="18" charset="0"/>
              </a:rPr>
              <a:t>(</a:t>
            </a:r>
            <a:r>
              <a:rPr lang="ja-JP" altLang="en-US" sz="1200" b="1" dirty="0">
                <a:effectLst/>
                <a:latin typeface="+mn-ea"/>
                <a:ea typeface="+mn-ea"/>
                <a:cs typeface="Times New Roman" panose="02020603050405020304" pitchFamily="18" charset="0"/>
              </a:rPr>
              <a:t>対象</a:t>
            </a:r>
            <a:r>
              <a:rPr lang="en-US" altLang="ja-JP" sz="1200" b="1" dirty="0">
                <a:effectLst/>
                <a:latin typeface="+mn-ea"/>
                <a:ea typeface="+mn-ea"/>
                <a:cs typeface="Times New Roman" panose="02020603050405020304" pitchFamily="18" charset="0"/>
              </a:rPr>
              <a:t>72</a:t>
            </a:r>
            <a:r>
              <a:rPr lang="ja-JP" altLang="en-US" sz="1200" b="1" dirty="0">
                <a:effectLst/>
                <a:latin typeface="+mn-ea"/>
                <a:ea typeface="+mn-ea"/>
                <a:cs typeface="Times New Roman" panose="02020603050405020304" pitchFamily="18" charset="0"/>
              </a:rPr>
              <a:t>社／回答</a:t>
            </a:r>
            <a:r>
              <a:rPr lang="en-US" altLang="ja-JP" sz="1200" b="1" dirty="0">
                <a:effectLst/>
                <a:latin typeface="+mn-ea"/>
                <a:ea typeface="+mn-ea"/>
                <a:cs typeface="Times New Roman" panose="02020603050405020304" pitchFamily="18" charset="0"/>
              </a:rPr>
              <a:t>12</a:t>
            </a:r>
            <a:r>
              <a:rPr lang="ja-JP" altLang="en-US" sz="1200" b="1" dirty="0">
                <a:effectLst/>
                <a:latin typeface="+mn-ea"/>
                <a:ea typeface="+mn-ea"/>
                <a:cs typeface="Times New Roman" panose="02020603050405020304" pitchFamily="18" charset="0"/>
              </a:rPr>
              <a:t>社</a:t>
            </a:r>
            <a:r>
              <a:rPr lang="en-US" altLang="ja-JP" sz="1200" b="1" dirty="0">
                <a:effectLst/>
                <a:latin typeface="+mn-ea"/>
                <a:ea typeface="+mn-ea"/>
                <a:cs typeface="Times New Roman" panose="02020603050405020304" pitchFamily="18" charset="0"/>
              </a:rPr>
              <a:t>)</a:t>
            </a:r>
          </a:p>
          <a:p>
            <a:pPr algn="l"/>
            <a:endParaRPr lang="en-US" altLang="ja-JP" sz="1100" dirty="0">
              <a:effectLst/>
              <a:latin typeface="+mn-ea"/>
              <a:ea typeface="+mn-ea"/>
              <a:cs typeface="Times New Roman" panose="02020603050405020304" pitchFamily="18" charset="0"/>
            </a:endParaRPr>
          </a:p>
          <a:p>
            <a:pPr algn="l"/>
            <a:r>
              <a:rPr kumimoji="1" lang="ja-JP" altLang="en-US" sz="1600" dirty="0">
                <a:latin typeface="+mn-ea"/>
                <a:ea typeface="+mn-ea"/>
                <a:cs typeface="Times New Roman" panose="02020603050405020304" pitchFamily="18" charset="0"/>
              </a:rPr>
              <a:t>２　アンケート回答企業の内容に基づき、サービス</a:t>
            </a:r>
            <a:endParaRPr kumimoji="1" lang="en-US" altLang="ja-JP" sz="1600" dirty="0">
              <a:latin typeface="+mn-ea"/>
              <a:ea typeface="+mn-ea"/>
              <a:cs typeface="Times New Roman" panose="02020603050405020304" pitchFamily="18" charset="0"/>
            </a:endParaRPr>
          </a:p>
          <a:p>
            <a:pPr algn="l"/>
            <a:r>
              <a:rPr lang="ja-JP" altLang="en-US" sz="1600" dirty="0">
                <a:latin typeface="+mn-ea"/>
                <a:ea typeface="+mn-ea"/>
                <a:cs typeface="Times New Roman" panose="02020603050405020304" pitchFamily="18" charset="0"/>
              </a:rPr>
              <a:t>　　</a:t>
            </a:r>
            <a:r>
              <a:rPr kumimoji="1" lang="ja-JP" altLang="en-US" sz="1600" dirty="0">
                <a:latin typeface="+mn-ea"/>
                <a:ea typeface="+mn-ea"/>
                <a:cs typeface="Times New Roman" panose="02020603050405020304" pitchFamily="18" charset="0"/>
              </a:rPr>
              <a:t>の利用状況に基づく区分に分類し、ヒアリング</a:t>
            </a:r>
            <a:endParaRPr kumimoji="1" lang="en-US" altLang="ja-JP" sz="1600" dirty="0">
              <a:latin typeface="+mn-ea"/>
              <a:ea typeface="+mn-ea"/>
              <a:cs typeface="Times New Roman" panose="02020603050405020304" pitchFamily="18" charset="0"/>
            </a:endParaRPr>
          </a:p>
          <a:p>
            <a:pPr algn="l"/>
            <a:r>
              <a:rPr lang="ja-JP" altLang="en-US" sz="1600" dirty="0">
                <a:latin typeface="+mn-ea"/>
                <a:ea typeface="+mn-ea"/>
                <a:cs typeface="Times New Roman" panose="02020603050405020304" pitchFamily="18" charset="0"/>
              </a:rPr>
              <a:t>　　対象を選定した。</a:t>
            </a:r>
            <a:r>
              <a:rPr lang="en-US" altLang="ja-JP" sz="1300" dirty="0">
                <a:latin typeface="+mn-ea"/>
                <a:ea typeface="+mn-ea"/>
                <a:cs typeface="Times New Roman" panose="02020603050405020304" pitchFamily="18" charset="0"/>
              </a:rPr>
              <a:t>(</a:t>
            </a:r>
            <a:r>
              <a:rPr lang="ja-JP" altLang="en-US" sz="1300" dirty="0">
                <a:latin typeface="+mn-ea"/>
                <a:ea typeface="+mn-ea"/>
                <a:cs typeface="Times New Roman" panose="02020603050405020304" pitchFamily="18" charset="0"/>
              </a:rPr>
              <a:t>ヒアリング対象は、次ページ参照</a:t>
            </a:r>
            <a:r>
              <a:rPr lang="en-US" altLang="ja-JP" sz="1300" dirty="0">
                <a:latin typeface="+mn-ea"/>
                <a:ea typeface="+mn-ea"/>
                <a:cs typeface="Times New Roman" panose="02020603050405020304" pitchFamily="18" charset="0"/>
              </a:rPr>
              <a:t>)</a:t>
            </a:r>
          </a:p>
          <a:p>
            <a:pPr algn="l"/>
            <a:endParaRPr kumimoji="1" lang="en-US" altLang="ja-JP" sz="1600" dirty="0">
              <a:latin typeface="+mn-ea"/>
              <a:ea typeface="+mn-ea"/>
              <a:cs typeface="Times New Roman" panose="02020603050405020304" pitchFamily="18" charset="0"/>
            </a:endParaRPr>
          </a:p>
          <a:p>
            <a:pPr algn="l"/>
            <a:r>
              <a:rPr lang="ja-JP" altLang="en-US" sz="1600" dirty="0">
                <a:latin typeface="+mn-ea"/>
                <a:ea typeface="+mn-ea"/>
                <a:cs typeface="Times New Roman" panose="02020603050405020304" pitchFamily="18" charset="0"/>
              </a:rPr>
              <a:t>３　アンケート、ヒアリング内容を</a:t>
            </a:r>
            <a:r>
              <a:rPr lang="en-US" altLang="ja-JP" sz="1600" dirty="0">
                <a:latin typeface="+mn-ea"/>
                <a:ea typeface="+mn-ea"/>
                <a:cs typeface="Times New Roman" panose="02020603050405020304" pitchFamily="18" charset="0"/>
              </a:rPr>
              <a:t>SWOT</a:t>
            </a:r>
            <a:r>
              <a:rPr lang="ja-JP" altLang="en-US" sz="1600" dirty="0">
                <a:latin typeface="+mn-ea"/>
                <a:ea typeface="+mn-ea"/>
                <a:cs typeface="Times New Roman" panose="02020603050405020304" pitchFamily="18" charset="0"/>
              </a:rPr>
              <a:t>分析を利用</a:t>
            </a:r>
            <a:endParaRPr lang="en-US" altLang="ja-JP" sz="1600" dirty="0">
              <a:latin typeface="+mn-ea"/>
              <a:ea typeface="+mn-ea"/>
              <a:cs typeface="Times New Roman" panose="02020603050405020304" pitchFamily="18" charset="0"/>
            </a:endParaRPr>
          </a:p>
          <a:p>
            <a:pPr algn="l"/>
            <a:r>
              <a:rPr lang="ja-JP" altLang="en-US" sz="1600" dirty="0">
                <a:latin typeface="+mn-ea"/>
                <a:ea typeface="+mn-ea"/>
                <a:cs typeface="Times New Roman" panose="02020603050405020304" pitchFamily="18" charset="0"/>
              </a:rPr>
              <a:t>　　して普及戦略を立案した。</a:t>
            </a:r>
            <a:endParaRPr kumimoji="1" lang="ja-JP" altLang="en-US" sz="1600" dirty="0">
              <a:latin typeface="+mn-ea"/>
              <a:ea typeface="+mn-ea"/>
            </a:endParaRPr>
          </a:p>
        </p:txBody>
      </p:sp>
    </p:spTree>
    <p:extLst>
      <p:ext uri="{BB962C8B-B14F-4D97-AF65-F5344CB8AC3E}">
        <p14:creationId xmlns:p14="http://schemas.microsoft.com/office/powerpoint/2010/main" val="3128956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D018B-DA0E-ABC6-CBD0-079429B329A7}"/>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3E7A7FC1-80EF-CB73-F02F-956D671A0F85}"/>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t>12/14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F7316B76-6C53-9A34-E592-D916E488DE77}"/>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14</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F74A94F7-7E4B-7BF7-8367-FA756A026B13}"/>
              </a:ext>
            </a:extLst>
          </p:cNvPr>
          <p:cNvSpPr>
            <a:spLocks noChangeArrowheads="1"/>
          </p:cNvSpPr>
          <p:nvPr/>
        </p:nvSpPr>
        <p:spPr bwMode="auto">
          <a:xfrm>
            <a:off x="661988" y="902568"/>
            <a:ext cx="8884255" cy="84638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(5)</a:t>
            </a:r>
            <a:r>
              <a:rPr lang="ja-JP" altLang="en-US" sz="2200" b="1" dirty="0">
                <a:latin typeface="+mn-ea"/>
                <a:ea typeface="+mn-ea"/>
              </a:rPr>
              <a:t>電子商取引サービスの市場調査</a:t>
            </a:r>
            <a:endParaRPr lang="en-US" altLang="ja-JP" sz="2200" b="1" dirty="0">
              <a:latin typeface="+mn-ea"/>
              <a:ea typeface="+mn-ea"/>
            </a:endParaRPr>
          </a:p>
          <a:p>
            <a:pPr marL="0" indent="0" eaLnBrk="1" hangingPunct="1">
              <a:spcBef>
                <a:spcPts val="600"/>
              </a:spcBef>
              <a:buClrTx/>
              <a:buSzTx/>
              <a:buNone/>
            </a:pPr>
            <a:r>
              <a:rPr lang="ja-JP" altLang="en-US" sz="2200" b="1" dirty="0">
                <a:latin typeface="+mn-ea"/>
                <a:ea typeface="+mn-ea"/>
              </a:rPr>
              <a:t>　</a:t>
            </a:r>
            <a:r>
              <a:rPr lang="ja-JP" altLang="en-US" sz="1800" b="1" dirty="0">
                <a:latin typeface="+mn-ea"/>
                <a:ea typeface="+mn-ea"/>
              </a:rPr>
              <a:t>　ヒアリング先の候補企業を選定</a:t>
            </a:r>
            <a:r>
              <a:rPr lang="en-US" altLang="ja-JP" sz="1800" b="1" dirty="0">
                <a:latin typeface="+mn-ea"/>
                <a:ea typeface="+mn-ea"/>
              </a:rPr>
              <a:t>(</a:t>
            </a:r>
            <a:r>
              <a:rPr lang="ja-JP" altLang="en-US" sz="1800" b="1" dirty="0">
                <a:latin typeface="+mn-ea"/>
                <a:ea typeface="+mn-ea"/>
              </a:rPr>
              <a:t>塗りつぶし企業</a:t>
            </a:r>
            <a:r>
              <a:rPr lang="en-US" altLang="ja-JP" sz="1800" b="1" dirty="0">
                <a:latin typeface="+mn-ea"/>
                <a:ea typeface="+mn-ea"/>
              </a:rPr>
              <a:t>)</a:t>
            </a:r>
            <a:endParaRPr lang="ja-JP" altLang="en-US" sz="1400" dirty="0"/>
          </a:p>
        </p:txBody>
      </p:sp>
      <p:graphicFrame>
        <p:nvGraphicFramePr>
          <p:cNvPr id="2" name="表 1">
            <a:extLst>
              <a:ext uri="{FF2B5EF4-FFF2-40B4-BE49-F238E27FC236}">
                <a16:creationId xmlns:a16="http://schemas.microsoft.com/office/drawing/2014/main" id="{E23E0840-C01C-1C03-BAF5-E899AEFA9239}"/>
              </a:ext>
            </a:extLst>
          </p:cNvPr>
          <p:cNvGraphicFramePr>
            <a:graphicFrameLocks noGrp="1"/>
          </p:cNvGraphicFramePr>
          <p:nvPr>
            <p:extLst>
              <p:ext uri="{D42A27DB-BD31-4B8C-83A1-F6EECF244321}">
                <p14:modId xmlns:p14="http://schemas.microsoft.com/office/powerpoint/2010/main" val="254259059"/>
              </p:ext>
            </p:extLst>
          </p:nvPr>
        </p:nvGraphicFramePr>
        <p:xfrm>
          <a:off x="848544" y="1748954"/>
          <a:ext cx="6408712" cy="2069260"/>
        </p:xfrm>
        <a:graphic>
          <a:graphicData uri="http://schemas.openxmlformats.org/drawingml/2006/table">
            <a:tbl>
              <a:tblPr firstRow="1" firstCol="1" bandRow="1"/>
              <a:tblGrid>
                <a:gridCol w="582610">
                  <a:extLst>
                    <a:ext uri="{9D8B030D-6E8A-4147-A177-3AD203B41FA5}">
                      <a16:colId xmlns:a16="http://schemas.microsoft.com/office/drawing/2014/main" val="621772265"/>
                    </a:ext>
                  </a:extLst>
                </a:gridCol>
                <a:gridCol w="1459726">
                  <a:extLst>
                    <a:ext uri="{9D8B030D-6E8A-4147-A177-3AD203B41FA5}">
                      <a16:colId xmlns:a16="http://schemas.microsoft.com/office/drawing/2014/main" val="2641397282"/>
                    </a:ext>
                  </a:extLst>
                </a:gridCol>
                <a:gridCol w="704254">
                  <a:extLst>
                    <a:ext uri="{9D8B030D-6E8A-4147-A177-3AD203B41FA5}">
                      <a16:colId xmlns:a16="http://schemas.microsoft.com/office/drawing/2014/main" val="2389900308"/>
                    </a:ext>
                  </a:extLst>
                </a:gridCol>
                <a:gridCol w="633829">
                  <a:extLst>
                    <a:ext uri="{9D8B030D-6E8A-4147-A177-3AD203B41FA5}">
                      <a16:colId xmlns:a16="http://schemas.microsoft.com/office/drawing/2014/main" val="347134099"/>
                    </a:ext>
                  </a:extLst>
                </a:gridCol>
                <a:gridCol w="633829">
                  <a:extLst>
                    <a:ext uri="{9D8B030D-6E8A-4147-A177-3AD203B41FA5}">
                      <a16:colId xmlns:a16="http://schemas.microsoft.com/office/drawing/2014/main" val="3150186183"/>
                    </a:ext>
                  </a:extLst>
                </a:gridCol>
                <a:gridCol w="882296">
                  <a:extLst>
                    <a:ext uri="{9D8B030D-6E8A-4147-A177-3AD203B41FA5}">
                      <a16:colId xmlns:a16="http://schemas.microsoft.com/office/drawing/2014/main" val="3249181107"/>
                    </a:ext>
                  </a:extLst>
                </a:gridCol>
                <a:gridCol w="720080">
                  <a:extLst>
                    <a:ext uri="{9D8B030D-6E8A-4147-A177-3AD203B41FA5}">
                      <a16:colId xmlns:a16="http://schemas.microsoft.com/office/drawing/2014/main" val="308873483"/>
                    </a:ext>
                  </a:extLst>
                </a:gridCol>
                <a:gridCol w="792088">
                  <a:extLst>
                    <a:ext uri="{9D8B030D-6E8A-4147-A177-3AD203B41FA5}">
                      <a16:colId xmlns:a16="http://schemas.microsoft.com/office/drawing/2014/main" val="4260308488"/>
                    </a:ext>
                  </a:extLst>
                </a:gridCol>
              </a:tblGrid>
              <a:tr h="224698">
                <a:tc rowSpan="2" gridSpan="2">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l">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 </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600" kern="100" dirty="0">
                          <a:effectLst/>
                          <a:latin typeface="+mn-ea"/>
                          <a:ea typeface="+mn-ea"/>
                          <a:cs typeface="Times New Roman" panose="02020603050405020304" pitchFamily="18" charset="0"/>
                        </a:rPr>
                        <a:t>発注</a:t>
                      </a:r>
                      <a:r>
                        <a:rPr lang="ja-JP" altLang="en-US" sz="1600" kern="100" dirty="0">
                          <a:solidFill>
                            <a:schemeClr val="tx1"/>
                          </a:solidFill>
                          <a:effectLst/>
                          <a:latin typeface="+mn-ea"/>
                          <a:ea typeface="+mn-ea"/>
                          <a:cs typeface="Times New Roman" panose="02020603050405020304" pitchFamily="18" charset="0"/>
                        </a:rPr>
                        <a:t>者</a:t>
                      </a:r>
                      <a:r>
                        <a:rPr lang="en-US" altLang="ja-JP" sz="16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候補</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23</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社</a:t>
                      </a: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6">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他サービス</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4765056"/>
                  </a:ext>
                </a:extLst>
              </a:tr>
              <a:tr h="496374">
                <a:tc gridSpan="2" vMerge="1">
                  <a:txBody>
                    <a:bodyPr/>
                    <a:lstStyle/>
                    <a:p>
                      <a:endParaRPr kumimoji="1" lang="ja-JP" altLang="en-US"/>
                    </a:p>
                  </a:txBody>
                  <a:tcPr/>
                </a:tc>
                <a:tc hMerge="1"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導入済み</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導入予定</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検討中</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検討の結果、未導入</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未検討・未導入</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総計</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6904702"/>
                  </a:ext>
                </a:extLst>
              </a:tr>
              <a:tr h="224698">
                <a:tc rowSpan="6">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CI-NET</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導入済み</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4</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5</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4618505"/>
                  </a:ext>
                </a:extLst>
              </a:tr>
              <a:tr h="22469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導入予定</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2934447"/>
                  </a:ext>
                </a:extLst>
              </a:tr>
              <a:tr h="22469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検討中</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dirty="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9</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10</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203530"/>
                  </a:ext>
                </a:extLst>
              </a:tr>
              <a:tr h="22469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検討の結果、未導入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5</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4</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16</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7385772"/>
                  </a:ext>
                </a:extLst>
              </a:tr>
              <a:tr h="22469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未検討・未導入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9</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14</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49770034"/>
                  </a:ext>
                </a:extLst>
              </a:tr>
              <a:tr h="224698">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総計</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4</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16</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47</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1270823"/>
                  </a:ext>
                </a:extLst>
              </a:tr>
            </a:tbl>
          </a:graphicData>
        </a:graphic>
      </p:graphicFrame>
      <p:graphicFrame>
        <p:nvGraphicFramePr>
          <p:cNvPr id="4" name="表 3">
            <a:extLst>
              <a:ext uri="{FF2B5EF4-FFF2-40B4-BE49-F238E27FC236}">
                <a16:creationId xmlns:a16="http://schemas.microsoft.com/office/drawing/2014/main" id="{73B0E27B-2915-73CC-B886-05622346B5F2}"/>
              </a:ext>
            </a:extLst>
          </p:cNvPr>
          <p:cNvGraphicFramePr>
            <a:graphicFrameLocks noGrp="1"/>
          </p:cNvGraphicFramePr>
          <p:nvPr>
            <p:extLst>
              <p:ext uri="{D42A27DB-BD31-4B8C-83A1-F6EECF244321}">
                <p14:modId xmlns:p14="http://schemas.microsoft.com/office/powerpoint/2010/main" val="829369217"/>
              </p:ext>
            </p:extLst>
          </p:nvPr>
        </p:nvGraphicFramePr>
        <p:xfrm>
          <a:off x="864692" y="4005064"/>
          <a:ext cx="5374439" cy="1868018"/>
        </p:xfrm>
        <a:graphic>
          <a:graphicData uri="http://schemas.openxmlformats.org/drawingml/2006/table">
            <a:tbl>
              <a:tblPr firstRow="1" firstCol="1" bandRow="1"/>
              <a:tblGrid>
                <a:gridCol w="672684">
                  <a:extLst>
                    <a:ext uri="{9D8B030D-6E8A-4147-A177-3AD203B41FA5}">
                      <a16:colId xmlns:a16="http://schemas.microsoft.com/office/drawing/2014/main" val="1873319186"/>
                    </a:ext>
                  </a:extLst>
                </a:gridCol>
                <a:gridCol w="1278102">
                  <a:extLst>
                    <a:ext uri="{9D8B030D-6E8A-4147-A177-3AD203B41FA5}">
                      <a16:colId xmlns:a16="http://schemas.microsoft.com/office/drawing/2014/main" val="634704881"/>
                    </a:ext>
                  </a:extLst>
                </a:gridCol>
                <a:gridCol w="739953">
                  <a:extLst>
                    <a:ext uri="{9D8B030D-6E8A-4147-A177-3AD203B41FA5}">
                      <a16:colId xmlns:a16="http://schemas.microsoft.com/office/drawing/2014/main" val="3665460991"/>
                    </a:ext>
                  </a:extLst>
                </a:gridCol>
                <a:gridCol w="672685">
                  <a:extLst>
                    <a:ext uri="{9D8B030D-6E8A-4147-A177-3AD203B41FA5}">
                      <a16:colId xmlns:a16="http://schemas.microsoft.com/office/drawing/2014/main" val="2713496316"/>
                    </a:ext>
                  </a:extLst>
                </a:gridCol>
                <a:gridCol w="1009028">
                  <a:extLst>
                    <a:ext uri="{9D8B030D-6E8A-4147-A177-3AD203B41FA5}">
                      <a16:colId xmlns:a16="http://schemas.microsoft.com/office/drawing/2014/main" val="1706438482"/>
                    </a:ext>
                  </a:extLst>
                </a:gridCol>
                <a:gridCol w="1001987">
                  <a:extLst>
                    <a:ext uri="{9D8B030D-6E8A-4147-A177-3AD203B41FA5}">
                      <a16:colId xmlns:a16="http://schemas.microsoft.com/office/drawing/2014/main" val="249449621"/>
                    </a:ext>
                  </a:extLst>
                </a:gridCol>
              </a:tblGrid>
              <a:tr h="249070">
                <a:tc rowSpan="2" gridSpan="2">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 </a:t>
                      </a:r>
                    </a:p>
                    <a:p>
                      <a:pPr algn="just">
                        <a:lnSpc>
                          <a:spcPts val="1200"/>
                        </a:lnSpc>
                        <a:buNone/>
                      </a:pPr>
                      <a:r>
                        <a:rPr lang="en-US" altLang="ja-JP" sz="1600" kern="100" dirty="0">
                          <a:effectLst/>
                          <a:latin typeface="+mn-ea"/>
                          <a:ea typeface="+mn-ea"/>
                          <a:cs typeface="Times New Roman" panose="02020603050405020304" pitchFamily="18" charset="0"/>
                        </a:rPr>
                        <a:t>【</a:t>
                      </a:r>
                      <a:r>
                        <a:rPr lang="ja-JP" altLang="en-US" sz="1600" kern="100" dirty="0">
                          <a:effectLst/>
                          <a:latin typeface="+mn-ea"/>
                          <a:ea typeface="+mn-ea"/>
                          <a:cs typeface="Times New Roman" panose="02020603050405020304" pitchFamily="18" charset="0"/>
                        </a:rPr>
                        <a:t>受注</a:t>
                      </a:r>
                      <a:r>
                        <a:rPr lang="ja-JP" altLang="en-US" sz="1600" kern="100" dirty="0">
                          <a:solidFill>
                            <a:schemeClr val="tx1"/>
                          </a:solidFill>
                          <a:effectLst/>
                          <a:latin typeface="+mn-ea"/>
                          <a:ea typeface="+mn-ea"/>
                          <a:cs typeface="Times New Roman" panose="02020603050405020304" pitchFamily="18" charset="0"/>
                        </a:rPr>
                        <a:t>者</a:t>
                      </a:r>
                      <a:r>
                        <a:rPr lang="en-US" altLang="ja-JP" sz="1600" kern="100" dirty="0">
                          <a:effectLst/>
                          <a:latin typeface="+mn-ea"/>
                          <a:ea typeface="+mn-ea"/>
                          <a:cs typeface="Times New Roman" panose="02020603050405020304" pitchFamily="18" charset="0"/>
                        </a:rPr>
                        <a:t>】</a:t>
                      </a:r>
                      <a:r>
                        <a:rPr lang="ja-JP" altLang="en-US" sz="1600" kern="100" dirty="0">
                          <a:effectLst/>
                          <a:latin typeface="+mn-ea"/>
                          <a:ea typeface="+mn-ea"/>
                          <a:cs typeface="Times New Roman" panose="02020603050405020304" pitchFamily="18" charset="0"/>
                        </a:rPr>
                        <a:t>　</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候補</a:t>
                      </a:r>
                      <a:r>
                        <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5</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社</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4">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他サービス</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02445436"/>
                  </a:ext>
                </a:extLst>
              </a:tr>
              <a:tr h="339168">
                <a:tc gridSpan="2" vMerge="1">
                  <a:txBody>
                    <a:bodyPr/>
                    <a:lstStyle/>
                    <a:p>
                      <a:endParaRPr kumimoji="1" lang="ja-JP" altLang="en-US"/>
                    </a:p>
                  </a:txBody>
                  <a:tcPr/>
                </a:tc>
                <a:tc hMerge="1"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導入済み</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検討中</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検討・未導入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ctr">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総計</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9196104"/>
                  </a:ext>
                </a:extLst>
              </a:tr>
              <a:tr h="283500">
                <a:tc rowSpan="5">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CI-NET</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dirty="0">
                          <a:effectLst/>
                          <a:latin typeface="游明朝" panose="02020400000000000000" pitchFamily="18" charset="-128"/>
                          <a:ea typeface="游明朝" panose="02020400000000000000" pitchFamily="18" charset="-128"/>
                          <a:cs typeface="Times New Roman" panose="02020603050405020304" pitchFamily="18" charset="0"/>
                        </a:rPr>
                        <a:t>導入済み</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0397523"/>
                  </a:ext>
                </a:extLst>
              </a:tr>
              <a:tr h="249070">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検討中</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2</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F2D0"/>
                    </a:solid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796020"/>
                  </a:ext>
                </a:extLst>
              </a:tr>
              <a:tr h="249070">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検討の結果、未導入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9149211"/>
                  </a:ext>
                </a:extLst>
              </a:tr>
              <a:tr h="249070">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未検討・未導入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endParaRPr lang="ja-JP" sz="1050" kern="100">
                        <a:effectLst/>
                        <a:latin typeface="游明朝" panose="02020400000000000000" pitchFamily="18" charset="-128"/>
                        <a:ea typeface="游明朝" panose="02020400000000000000" pitchFamily="18" charset="-128"/>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1</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4</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5</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5234102"/>
                  </a:ext>
                </a:extLst>
              </a:tr>
              <a:tr h="249070">
                <a:tc v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just">
                        <a:lnSpc>
                          <a:spcPts val="1200"/>
                        </a:lnSpc>
                        <a:buNone/>
                      </a:pPr>
                      <a:r>
                        <a:rPr lang="ja-JP" sz="1000" kern="100">
                          <a:effectLst/>
                          <a:latin typeface="游明朝" panose="02020400000000000000" pitchFamily="18" charset="-128"/>
                          <a:ea typeface="游明朝" panose="02020400000000000000" pitchFamily="18" charset="-128"/>
                          <a:cs typeface="Times New Roman" panose="02020603050405020304" pitchFamily="18" charset="0"/>
                        </a:rPr>
                        <a:t>総計</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3</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a:effectLst/>
                          <a:latin typeface="游明朝" panose="02020400000000000000" pitchFamily="18" charset="-128"/>
                          <a:ea typeface="游明朝" panose="02020400000000000000" pitchFamily="18" charset="-128"/>
                          <a:cs typeface="Times New Roman" panose="02020603050405020304" pitchFamily="18" charset="0"/>
                        </a:rPr>
                        <a:t>6</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游ゴシック" panose="02110004020202020204"/>
                        </a:defRPr>
                      </a:lvl1pPr>
                      <a:lvl2pPr marL="457200" algn="l" defTabSz="914400" rtl="0" eaLnBrk="1" latinLnBrk="0" hangingPunct="1">
                        <a:defRPr kumimoji="1" sz="1800" kern="1200">
                          <a:solidFill>
                            <a:schemeClr val="tx1"/>
                          </a:solidFill>
                          <a:latin typeface="游ゴシック" panose="02110004020202020204"/>
                        </a:defRPr>
                      </a:lvl2pPr>
                      <a:lvl3pPr marL="914400" algn="l" defTabSz="914400" rtl="0" eaLnBrk="1" latinLnBrk="0" hangingPunct="1">
                        <a:defRPr kumimoji="1" sz="1800" kern="1200">
                          <a:solidFill>
                            <a:schemeClr val="tx1"/>
                          </a:solidFill>
                          <a:latin typeface="游ゴシック" panose="02110004020202020204"/>
                        </a:defRPr>
                      </a:lvl3pPr>
                      <a:lvl4pPr marL="1371600" algn="l" defTabSz="914400" rtl="0" eaLnBrk="1" latinLnBrk="0" hangingPunct="1">
                        <a:defRPr kumimoji="1" sz="1800" kern="1200">
                          <a:solidFill>
                            <a:schemeClr val="tx1"/>
                          </a:solidFill>
                          <a:latin typeface="游ゴシック" panose="02110004020202020204"/>
                        </a:defRPr>
                      </a:lvl4pPr>
                      <a:lvl5pPr marL="1828800" algn="l" defTabSz="914400" rtl="0" eaLnBrk="1" latinLnBrk="0" hangingPunct="1">
                        <a:defRPr kumimoji="1" sz="1800" kern="1200">
                          <a:solidFill>
                            <a:schemeClr val="tx1"/>
                          </a:solidFill>
                          <a:latin typeface="游ゴシック" panose="02110004020202020204"/>
                        </a:defRPr>
                      </a:lvl5pPr>
                      <a:lvl6pPr marL="2286000" algn="l" defTabSz="914400" rtl="0" eaLnBrk="1" latinLnBrk="0" hangingPunct="1">
                        <a:defRPr kumimoji="1" sz="1800" kern="1200">
                          <a:solidFill>
                            <a:schemeClr val="tx1"/>
                          </a:solidFill>
                          <a:latin typeface="游ゴシック" panose="02110004020202020204"/>
                        </a:defRPr>
                      </a:lvl6pPr>
                      <a:lvl7pPr marL="2743200" algn="l" defTabSz="914400" rtl="0" eaLnBrk="1" latinLnBrk="0" hangingPunct="1">
                        <a:defRPr kumimoji="1" sz="1800" kern="1200">
                          <a:solidFill>
                            <a:schemeClr val="tx1"/>
                          </a:solidFill>
                          <a:latin typeface="游ゴシック" panose="02110004020202020204"/>
                        </a:defRPr>
                      </a:lvl7pPr>
                      <a:lvl8pPr marL="3200400" algn="l" defTabSz="914400" rtl="0" eaLnBrk="1" latinLnBrk="0" hangingPunct="1">
                        <a:defRPr kumimoji="1" sz="1800" kern="1200">
                          <a:solidFill>
                            <a:schemeClr val="tx1"/>
                          </a:solidFill>
                          <a:latin typeface="游ゴシック" panose="02110004020202020204"/>
                        </a:defRPr>
                      </a:lvl8pPr>
                      <a:lvl9pPr marL="3657600" algn="l" defTabSz="914400" rtl="0" eaLnBrk="1" latinLnBrk="0" hangingPunct="1">
                        <a:defRPr kumimoji="1" sz="1800" kern="1200">
                          <a:solidFill>
                            <a:schemeClr val="tx1"/>
                          </a:solidFill>
                          <a:latin typeface="游ゴシック" panose="02110004020202020204"/>
                        </a:defRPr>
                      </a:lvl9pPr>
                    </a:lstStyle>
                    <a:p>
                      <a:pPr algn="r">
                        <a:lnSpc>
                          <a:spcPts val="1200"/>
                        </a:lnSpc>
                        <a:buNone/>
                      </a:pPr>
                      <a:r>
                        <a:rPr lang="en-US" sz="1000" kern="100" dirty="0">
                          <a:effectLst/>
                          <a:latin typeface="游明朝" panose="02020400000000000000" pitchFamily="18" charset="-128"/>
                          <a:ea typeface="游明朝" panose="02020400000000000000" pitchFamily="18" charset="-128"/>
                          <a:cs typeface="Times New Roman" panose="02020603050405020304" pitchFamily="18" charset="0"/>
                        </a:rPr>
                        <a:t>12</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5552862"/>
                  </a:ext>
                </a:extLst>
              </a:tr>
            </a:tbl>
          </a:graphicData>
        </a:graphic>
      </p:graphicFrame>
      <p:sp>
        <p:nvSpPr>
          <p:cNvPr id="5" name="テキスト ボックス 4">
            <a:extLst>
              <a:ext uri="{FF2B5EF4-FFF2-40B4-BE49-F238E27FC236}">
                <a16:creationId xmlns:a16="http://schemas.microsoft.com/office/drawing/2014/main" id="{CFA6C717-D175-E9E5-DA19-F5503509B3C6}"/>
              </a:ext>
            </a:extLst>
          </p:cNvPr>
          <p:cNvSpPr txBox="1"/>
          <p:nvPr/>
        </p:nvSpPr>
        <p:spPr>
          <a:xfrm>
            <a:off x="6321152" y="4057110"/>
            <a:ext cx="3466397" cy="1846659"/>
          </a:xfrm>
          <a:prstGeom prst="rect">
            <a:avLst/>
          </a:prstGeom>
          <a:noFill/>
        </p:spPr>
        <p:txBody>
          <a:bodyPr wrap="square" rtlCol="0">
            <a:spAutoFit/>
          </a:bodyPr>
          <a:lstStyle/>
          <a:p>
            <a:pPr algn="l" fontAlgn="auto">
              <a:spcBef>
                <a:spcPts val="0"/>
              </a:spcBef>
              <a:spcAft>
                <a:spcPts val="0"/>
              </a:spcAft>
            </a:pPr>
            <a:r>
              <a:rPr lang="en-US" altLang="ja-JP" sz="1400" dirty="0">
                <a:solidFill>
                  <a:prstClr val="black"/>
                </a:solidFill>
                <a:latin typeface="游ゴシック" panose="02110004020202020204"/>
                <a:ea typeface="游ゴシック" panose="020B0400000000000000" pitchFamily="50" charset="-128"/>
              </a:rPr>
              <a:t>【</a:t>
            </a:r>
            <a:r>
              <a:rPr lang="ja-JP" altLang="en-US" sz="1400" dirty="0">
                <a:solidFill>
                  <a:prstClr val="black"/>
                </a:solidFill>
                <a:latin typeface="游ゴシック" panose="02110004020202020204"/>
                <a:ea typeface="游ゴシック" panose="020B0400000000000000" pitchFamily="50" charset="-128"/>
              </a:rPr>
              <a:t>ヒアリング実施企業</a:t>
            </a:r>
            <a:r>
              <a:rPr lang="en-US" altLang="ja-JP" sz="1400" dirty="0">
                <a:solidFill>
                  <a:prstClr val="black"/>
                </a:solidFill>
                <a:latin typeface="游ゴシック" panose="02110004020202020204"/>
                <a:ea typeface="游ゴシック" panose="020B0400000000000000" pitchFamily="50" charset="-128"/>
              </a:rPr>
              <a:t>】</a:t>
            </a:r>
          </a:p>
          <a:p>
            <a:pPr algn="l" fontAlgn="auto">
              <a:spcBef>
                <a:spcPts val="0"/>
              </a:spcBef>
              <a:spcAft>
                <a:spcPts val="0"/>
              </a:spcAft>
            </a:pPr>
            <a:r>
              <a:rPr lang="ja-JP" altLang="en-US" sz="14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a:t>
            </a:r>
            <a:r>
              <a:rPr lang="ja-JP" altLang="en-US"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候補企業の業務内容、企業規模等を検討し、</a:t>
            </a:r>
            <a:endParaRPr lang="en-US" altLang="ja-JP"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lgn="l" fontAlgn="auto">
              <a:spcBef>
                <a:spcPts val="0"/>
              </a:spcBef>
              <a:spcAft>
                <a:spcPts val="0"/>
              </a:spcAft>
            </a:pPr>
            <a:r>
              <a:rPr lang="ja-JP" altLang="en-US"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候補企業を絞り込み、ヒアリングの実施可否</a:t>
            </a:r>
            <a:endParaRPr lang="en-US" altLang="ja-JP"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lgn="l" fontAlgn="auto">
              <a:spcBef>
                <a:spcPts val="0"/>
              </a:spcBef>
              <a:spcAft>
                <a:spcPts val="0"/>
              </a:spcAft>
            </a:pPr>
            <a:r>
              <a:rPr lang="ja-JP" altLang="en-US"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rPr>
              <a:t>　を確認した上で実施。</a:t>
            </a:r>
            <a:endParaRPr lang="en-US" altLang="ja-JP" sz="1200" dirty="0">
              <a:solidFill>
                <a:prstClr val="black"/>
              </a:solidFill>
              <a:latin typeface="游ゴシック" panose="020B0400000000000000" pitchFamily="50" charset="-128"/>
              <a:ea typeface="游ゴシック" panose="020B0400000000000000" pitchFamily="50" charset="-128"/>
              <a:cs typeface="Times New Roman" panose="02020603050405020304" pitchFamily="18" charset="0"/>
            </a:endParaRPr>
          </a:p>
          <a:p>
            <a:pPr algn="l" fontAlgn="auto">
              <a:spcBef>
                <a:spcPts val="0"/>
              </a:spcBef>
              <a:spcAft>
                <a:spcPts val="0"/>
              </a:spcAft>
            </a:pPr>
            <a:r>
              <a:rPr lang="ja-JP" altLang="en-US" sz="1200" dirty="0">
                <a:solidFill>
                  <a:prstClr val="black"/>
                </a:solidFill>
                <a:latin typeface="游ゴシック" panose="02110004020202020204"/>
                <a:ea typeface="游ゴシック" panose="020B0400000000000000" pitchFamily="50" charset="-128"/>
              </a:rPr>
              <a:t>　</a:t>
            </a:r>
            <a:endParaRPr lang="en-US" altLang="ja-JP" sz="1200" dirty="0">
              <a:solidFill>
                <a:prstClr val="black"/>
              </a:solidFill>
              <a:latin typeface="游ゴシック" panose="02110004020202020204"/>
              <a:ea typeface="游ゴシック" panose="020B0400000000000000" pitchFamily="50" charset="-128"/>
            </a:endParaRPr>
          </a:p>
          <a:p>
            <a:pPr algn="l" fontAlgn="auto">
              <a:spcBef>
                <a:spcPts val="0"/>
              </a:spcBef>
              <a:spcAft>
                <a:spcPts val="0"/>
              </a:spcAft>
            </a:pPr>
            <a:r>
              <a:rPr lang="ja-JP" altLang="en-US" sz="1200" dirty="0">
                <a:solidFill>
                  <a:prstClr val="black"/>
                </a:solidFill>
                <a:latin typeface="游ゴシック" panose="02110004020202020204"/>
                <a:ea typeface="游ゴシック" panose="020B0400000000000000" pitchFamily="50" charset="-128"/>
              </a:rPr>
              <a:t>　　</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発注者</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　中堅ゼネコン　</a:t>
            </a:r>
            <a:r>
              <a:rPr lang="en-US" altLang="ja-JP" sz="1200" dirty="0">
                <a:solidFill>
                  <a:prstClr val="black"/>
                </a:solidFill>
                <a:latin typeface="游ゴシック" panose="02110004020202020204"/>
                <a:ea typeface="游ゴシック" panose="020B0400000000000000" pitchFamily="50" charset="-128"/>
              </a:rPr>
              <a:t>2</a:t>
            </a:r>
            <a:r>
              <a:rPr lang="ja-JP" altLang="en-US" sz="1200" dirty="0">
                <a:solidFill>
                  <a:prstClr val="black"/>
                </a:solidFill>
                <a:latin typeface="游ゴシック" panose="02110004020202020204"/>
                <a:ea typeface="游ゴシック" panose="020B0400000000000000" pitchFamily="50" charset="-128"/>
              </a:rPr>
              <a:t>社</a:t>
            </a:r>
            <a:endParaRPr lang="en-US" altLang="ja-JP" sz="1200" dirty="0">
              <a:solidFill>
                <a:prstClr val="black"/>
              </a:solidFill>
              <a:latin typeface="游ゴシック" panose="02110004020202020204"/>
              <a:ea typeface="游ゴシック" panose="020B0400000000000000" pitchFamily="50" charset="-128"/>
            </a:endParaRPr>
          </a:p>
          <a:p>
            <a:pPr algn="l" fontAlgn="auto">
              <a:spcBef>
                <a:spcPts val="0"/>
              </a:spcBef>
              <a:spcAft>
                <a:spcPts val="0"/>
              </a:spcAft>
            </a:pPr>
            <a:r>
              <a:rPr lang="ja-JP" altLang="en-US" sz="1200" dirty="0">
                <a:solidFill>
                  <a:prstClr val="black"/>
                </a:solidFill>
                <a:latin typeface="游ゴシック" panose="02110004020202020204"/>
                <a:ea typeface="游ゴシック" panose="020B0400000000000000" pitchFamily="50" charset="-128"/>
              </a:rPr>
              <a:t>　　　　　　　　地場ゼネコン　</a:t>
            </a:r>
            <a:r>
              <a:rPr lang="en-US" altLang="ja-JP" sz="1200" dirty="0">
                <a:solidFill>
                  <a:prstClr val="black"/>
                </a:solidFill>
                <a:latin typeface="游ゴシック" panose="02110004020202020204"/>
                <a:ea typeface="游ゴシック" panose="020B0400000000000000" pitchFamily="50" charset="-128"/>
              </a:rPr>
              <a:t>7</a:t>
            </a:r>
            <a:r>
              <a:rPr lang="ja-JP" altLang="en-US" sz="1200" dirty="0">
                <a:solidFill>
                  <a:prstClr val="black"/>
                </a:solidFill>
                <a:latin typeface="游ゴシック" panose="02110004020202020204"/>
                <a:ea typeface="游ゴシック" panose="020B0400000000000000" pitchFamily="50" charset="-128"/>
              </a:rPr>
              <a:t>社</a:t>
            </a:r>
            <a:endParaRPr lang="en-US" altLang="ja-JP" sz="1200" dirty="0">
              <a:solidFill>
                <a:prstClr val="black"/>
              </a:solidFill>
              <a:latin typeface="游ゴシック" panose="02110004020202020204"/>
              <a:ea typeface="游ゴシック" panose="020B0400000000000000" pitchFamily="50" charset="-128"/>
            </a:endParaRPr>
          </a:p>
          <a:p>
            <a:pPr algn="l" fontAlgn="auto">
              <a:spcBef>
                <a:spcPts val="0"/>
              </a:spcBef>
              <a:spcAft>
                <a:spcPts val="0"/>
              </a:spcAft>
            </a:pPr>
            <a:r>
              <a:rPr lang="ja-JP" altLang="en-US" sz="1200" dirty="0">
                <a:solidFill>
                  <a:prstClr val="black"/>
                </a:solidFill>
                <a:latin typeface="游ゴシック" panose="02110004020202020204"/>
                <a:ea typeface="游ゴシック" panose="020B0400000000000000" pitchFamily="50" charset="-128"/>
              </a:rPr>
              <a:t>　　</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受注者</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　</a:t>
            </a:r>
            <a:r>
              <a:rPr lang="en-US" altLang="ja-JP" sz="1200" dirty="0">
                <a:solidFill>
                  <a:prstClr val="black"/>
                </a:solidFill>
                <a:latin typeface="游ゴシック" panose="02110004020202020204"/>
                <a:ea typeface="游ゴシック" panose="020B0400000000000000" pitchFamily="50" charset="-128"/>
              </a:rPr>
              <a:t>4</a:t>
            </a:r>
            <a:r>
              <a:rPr lang="ja-JP" altLang="en-US" sz="1200" dirty="0">
                <a:solidFill>
                  <a:prstClr val="black"/>
                </a:solidFill>
                <a:latin typeface="游ゴシック" panose="02110004020202020204"/>
                <a:ea typeface="游ゴシック" panose="020B0400000000000000" pitchFamily="50" charset="-128"/>
              </a:rPr>
              <a:t>社</a:t>
            </a:r>
            <a:endParaRPr lang="en-US" altLang="ja-JP" sz="1200" dirty="0">
              <a:solidFill>
                <a:prstClr val="black"/>
              </a:solidFill>
              <a:latin typeface="游ゴシック" panose="02110004020202020204"/>
              <a:ea typeface="游ゴシック" panose="020B0400000000000000" pitchFamily="50" charset="-128"/>
            </a:endParaRPr>
          </a:p>
          <a:p>
            <a:pPr algn="l" fontAlgn="auto">
              <a:spcBef>
                <a:spcPts val="0"/>
              </a:spcBef>
              <a:spcAft>
                <a:spcPts val="0"/>
              </a:spcAft>
            </a:pPr>
            <a:r>
              <a:rPr lang="ja-JP" altLang="en-US" sz="1200" dirty="0">
                <a:solidFill>
                  <a:prstClr val="black"/>
                </a:solidFill>
                <a:latin typeface="游ゴシック" panose="02110004020202020204"/>
                <a:ea typeface="游ゴシック" panose="020B0400000000000000" pitchFamily="50" charset="-128"/>
              </a:rPr>
              <a:t>　　</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合　計</a:t>
            </a:r>
            <a:r>
              <a:rPr lang="en-US" altLang="ja-JP" sz="1200" dirty="0">
                <a:solidFill>
                  <a:prstClr val="black"/>
                </a:solidFill>
                <a:latin typeface="游ゴシック" panose="02110004020202020204"/>
                <a:ea typeface="游ゴシック" panose="020B0400000000000000" pitchFamily="50" charset="-128"/>
              </a:rPr>
              <a:t>】</a:t>
            </a:r>
            <a:r>
              <a:rPr lang="ja-JP" altLang="en-US" sz="1200" dirty="0">
                <a:solidFill>
                  <a:prstClr val="black"/>
                </a:solidFill>
                <a:latin typeface="游ゴシック" panose="02110004020202020204"/>
                <a:ea typeface="游ゴシック" panose="020B0400000000000000" pitchFamily="50" charset="-128"/>
              </a:rPr>
              <a:t>　</a:t>
            </a:r>
            <a:r>
              <a:rPr lang="en-US" altLang="ja-JP" sz="1200" dirty="0">
                <a:solidFill>
                  <a:prstClr val="black"/>
                </a:solidFill>
                <a:latin typeface="游ゴシック" panose="02110004020202020204"/>
                <a:ea typeface="游ゴシック" panose="020B0400000000000000" pitchFamily="50" charset="-128"/>
              </a:rPr>
              <a:t>13</a:t>
            </a:r>
            <a:r>
              <a:rPr lang="ja-JP" altLang="en-US" sz="1200" dirty="0">
                <a:solidFill>
                  <a:prstClr val="black"/>
                </a:solidFill>
                <a:latin typeface="游ゴシック" panose="02110004020202020204"/>
                <a:ea typeface="游ゴシック" panose="020B0400000000000000" pitchFamily="50" charset="-128"/>
              </a:rPr>
              <a:t>社　</a:t>
            </a:r>
          </a:p>
        </p:txBody>
      </p:sp>
    </p:spTree>
    <p:extLst>
      <p:ext uri="{BB962C8B-B14F-4D97-AF65-F5344CB8AC3E}">
        <p14:creationId xmlns:p14="http://schemas.microsoft.com/office/powerpoint/2010/main" val="1006318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D35CC-88DC-C2EE-A6E7-5A9B6717024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4C2A558-212E-DA3E-6B3A-AE5F1D038259}"/>
              </a:ext>
            </a:extLst>
          </p:cNvPr>
          <p:cNvSpPr txBox="1"/>
          <p:nvPr/>
        </p:nvSpPr>
        <p:spPr>
          <a:xfrm>
            <a:off x="193260" y="1007517"/>
            <a:ext cx="9296244" cy="542456"/>
          </a:xfrm>
          <a:prstGeom prst="rect">
            <a:avLst/>
          </a:prstGeom>
          <a:noFill/>
          <a:ln>
            <a:solidFill>
              <a:schemeClr val="tx1"/>
            </a:solidFill>
          </a:ln>
        </p:spPr>
        <p:txBody>
          <a:bodyPr wrap="square" rtlCol="0">
            <a:spAutoFit/>
          </a:bodyPr>
          <a:lstStyle/>
          <a:p>
            <a:pPr algn="l" defTabSz="742950" fontAlgn="auto">
              <a:spcBef>
                <a:spcPts val="0"/>
              </a:spcBef>
              <a:spcAft>
                <a:spcPts val="0"/>
              </a:spcAft>
            </a:pPr>
            <a:r>
              <a:rPr lang="ja-JP" altLang="en-US" sz="975" dirty="0">
                <a:solidFill>
                  <a:prstClr val="black"/>
                </a:solidFill>
                <a:latin typeface="BIZ UDPゴシック" panose="020B0400000000000000" pitchFamily="50" charset="-128"/>
                <a:ea typeface="BIZ UDPゴシック" panose="020B0400000000000000" pitchFamily="50" charset="-128"/>
              </a:rPr>
              <a:t>短期</a:t>
            </a:r>
            <a:r>
              <a:rPr lang="en-US" altLang="ja-JP" sz="975" dirty="0">
                <a:solidFill>
                  <a:prstClr val="black"/>
                </a:solidFill>
                <a:latin typeface="BIZ UDPゴシック" panose="020B0400000000000000" pitchFamily="50" charset="-128"/>
                <a:ea typeface="BIZ UDPゴシック" panose="020B0400000000000000" pitchFamily="50" charset="-128"/>
              </a:rPr>
              <a:t>(2025</a:t>
            </a:r>
            <a:r>
              <a:rPr lang="ja-JP" altLang="en-US" sz="975" dirty="0">
                <a:solidFill>
                  <a:prstClr val="black"/>
                </a:solidFill>
                <a:latin typeface="BIZ UDPゴシック" panose="020B0400000000000000" pitchFamily="50" charset="-128"/>
                <a:ea typeface="BIZ UDPゴシック" panose="020B0400000000000000" pitchFamily="50" charset="-128"/>
              </a:rPr>
              <a:t>年度</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　　　　　　：普及・広報に係る取組</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第</a:t>
            </a:r>
            <a:r>
              <a:rPr lang="en-US" altLang="ja-JP" sz="975" dirty="0">
                <a:solidFill>
                  <a:prstClr val="black"/>
                </a:solidFill>
                <a:latin typeface="BIZ UDPゴシック" panose="020B0400000000000000" pitchFamily="50" charset="-128"/>
                <a:ea typeface="BIZ UDPゴシック" panose="020B0400000000000000" pitchFamily="50" charset="-128"/>
              </a:rPr>
              <a:t>5</a:t>
            </a:r>
            <a:r>
              <a:rPr lang="ja-JP" altLang="en-US" sz="975" dirty="0">
                <a:solidFill>
                  <a:prstClr val="black"/>
                </a:solidFill>
                <a:latin typeface="BIZ UDPゴシック" panose="020B0400000000000000" pitchFamily="50" charset="-128"/>
                <a:ea typeface="BIZ UDPゴシック" panose="020B0400000000000000" pitchFamily="50" charset="-128"/>
              </a:rPr>
              <a:t>次</a:t>
            </a:r>
            <a:r>
              <a:rPr lang="en-US" altLang="ja-JP" sz="975" dirty="0">
                <a:solidFill>
                  <a:prstClr val="black"/>
                </a:solidFill>
                <a:latin typeface="BIZ UDPゴシック" panose="020B0400000000000000" pitchFamily="50" charset="-128"/>
                <a:ea typeface="BIZ UDPゴシック" panose="020B0400000000000000" pitchFamily="50" charset="-128"/>
              </a:rPr>
              <a:t>3</a:t>
            </a:r>
            <a:r>
              <a:rPr lang="ja-JP" altLang="en-US" sz="975" dirty="0">
                <a:solidFill>
                  <a:prstClr val="black"/>
                </a:solidFill>
                <a:latin typeface="BIZ UDPゴシック" panose="020B0400000000000000" pitchFamily="50" charset="-128"/>
                <a:ea typeface="BIZ UDPゴシック" panose="020B0400000000000000" pitchFamily="50" charset="-128"/>
              </a:rPr>
              <a:t>ヵ年活動の活動項目の枠内で実施</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。中期・長期のアプローチ方針案の具体策を検討し実施する。</a:t>
            </a:r>
            <a:endParaRPr lang="en-US" altLang="ja-JP" sz="975" dirty="0">
              <a:solidFill>
                <a:prstClr val="black"/>
              </a:solidFill>
              <a:latin typeface="BIZ UDPゴシック" panose="020B0400000000000000" pitchFamily="50" charset="-128"/>
              <a:ea typeface="BIZ UDPゴシック" panose="020B0400000000000000" pitchFamily="50" charset="-128"/>
            </a:endParaRPr>
          </a:p>
          <a:p>
            <a:pPr algn="l" defTabSz="742950" fontAlgn="auto">
              <a:spcBef>
                <a:spcPts val="0"/>
              </a:spcBef>
              <a:spcAft>
                <a:spcPts val="0"/>
              </a:spcAft>
            </a:pPr>
            <a:r>
              <a:rPr lang="ja-JP" altLang="en-US" sz="975" dirty="0">
                <a:solidFill>
                  <a:prstClr val="black"/>
                </a:solidFill>
                <a:latin typeface="BIZ UDPゴシック" panose="020B0400000000000000" pitchFamily="50" charset="-128"/>
                <a:ea typeface="BIZ UDPゴシック" panose="020B0400000000000000" pitchFamily="50" charset="-128"/>
              </a:rPr>
              <a:t>中期</a:t>
            </a:r>
            <a:r>
              <a:rPr lang="en-US" altLang="ja-JP" sz="975" dirty="0">
                <a:solidFill>
                  <a:prstClr val="black"/>
                </a:solidFill>
                <a:latin typeface="BIZ UDPゴシック" panose="020B0400000000000000" pitchFamily="50" charset="-128"/>
                <a:ea typeface="BIZ UDPゴシック" panose="020B0400000000000000" pitchFamily="50" charset="-128"/>
              </a:rPr>
              <a:t>(2026</a:t>
            </a:r>
            <a:r>
              <a:rPr lang="ja-JP" altLang="en-US" sz="975" dirty="0">
                <a:solidFill>
                  <a:prstClr val="black"/>
                </a:solidFill>
                <a:latin typeface="BIZ UDPゴシック" panose="020B0400000000000000" pitchFamily="50" charset="-128"/>
                <a:ea typeface="BIZ UDPゴシック" panose="020B0400000000000000" pitchFamily="50" charset="-128"/>
              </a:rPr>
              <a:t>～</a:t>
            </a:r>
            <a:r>
              <a:rPr lang="en-US" altLang="ja-JP" sz="975" dirty="0">
                <a:solidFill>
                  <a:prstClr val="black"/>
                </a:solidFill>
                <a:latin typeface="BIZ UDPゴシック" panose="020B0400000000000000" pitchFamily="50" charset="-128"/>
                <a:ea typeface="BIZ UDPゴシック" panose="020B0400000000000000" pitchFamily="50" charset="-128"/>
              </a:rPr>
              <a:t>2028</a:t>
            </a:r>
            <a:r>
              <a:rPr lang="ja-JP" altLang="en-US" sz="975" dirty="0">
                <a:solidFill>
                  <a:prstClr val="black"/>
                </a:solidFill>
                <a:latin typeface="BIZ UDPゴシック" panose="020B0400000000000000" pitchFamily="50" charset="-128"/>
                <a:ea typeface="BIZ UDPゴシック" panose="020B0400000000000000" pitchFamily="50" charset="-128"/>
              </a:rPr>
              <a:t>年度</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：普及・広報に係る継続的な取組を実施し、実装規約およびビジネスモデルの検討を行う。長期の実施項目を引き続き精査</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実現可能性を検討</a:t>
            </a:r>
            <a:r>
              <a:rPr lang="en-US" altLang="ja-JP" sz="975" dirty="0">
                <a:solidFill>
                  <a:prstClr val="black"/>
                </a:solidFill>
                <a:latin typeface="BIZ UDPゴシック" panose="020B0400000000000000" pitchFamily="50" charset="-128"/>
                <a:ea typeface="BIZ UDPゴシック" panose="020B0400000000000000" pitchFamily="50" charset="-128"/>
              </a:rPr>
              <a:t>)</a:t>
            </a:r>
          </a:p>
          <a:p>
            <a:pPr algn="l" defTabSz="742950" fontAlgn="auto">
              <a:spcBef>
                <a:spcPts val="0"/>
              </a:spcBef>
              <a:spcAft>
                <a:spcPts val="0"/>
              </a:spcAft>
            </a:pPr>
            <a:r>
              <a:rPr lang="ja-JP" altLang="en-US" sz="975" dirty="0">
                <a:solidFill>
                  <a:prstClr val="black"/>
                </a:solidFill>
                <a:latin typeface="BIZ UDPゴシック" panose="020B0400000000000000" pitchFamily="50" charset="-128"/>
                <a:ea typeface="BIZ UDPゴシック" panose="020B0400000000000000" pitchFamily="50" charset="-128"/>
              </a:rPr>
              <a:t>長期</a:t>
            </a:r>
            <a:r>
              <a:rPr lang="en-US" altLang="ja-JP" sz="975" dirty="0">
                <a:solidFill>
                  <a:prstClr val="black"/>
                </a:solidFill>
                <a:latin typeface="BIZ UDPゴシック" panose="020B0400000000000000" pitchFamily="50" charset="-128"/>
                <a:ea typeface="BIZ UDPゴシック" panose="020B0400000000000000" pitchFamily="50" charset="-128"/>
              </a:rPr>
              <a:t>(2029</a:t>
            </a:r>
            <a:r>
              <a:rPr lang="ja-JP" altLang="en-US" sz="975" dirty="0">
                <a:solidFill>
                  <a:prstClr val="black"/>
                </a:solidFill>
                <a:latin typeface="BIZ UDPゴシック" panose="020B0400000000000000" pitchFamily="50" charset="-128"/>
                <a:ea typeface="BIZ UDPゴシック" panose="020B0400000000000000" pitchFamily="50" charset="-128"/>
              </a:rPr>
              <a:t>年度</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　　　　 </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実装規約およびビジネスモデルの見直しを含めた取り組みを想定。</a:t>
            </a:r>
            <a:endParaRPr lang="en-US" altLang="ja-JP" sz="975" dirty="0">
              <a:solidFill>
                <a:prstClr val="black"/>
              </a:solidFill>
              <a:latin typeface="BIZ UDPゴシック" panose="020B0400000000000000" pitchFamily="50" charset="-128"/>
              <a:ea typeface="BIZ UDPゴシック" panose="020B0400000000000000" pitchFamily="50" charset="-128"/>
            </a:endParaRPr>
          </a:p>
        </p:txBody>
      </p:sp>
      <p:sp>
        <p:nvSpPr>
          <p:cNvPr id="5" name="テキスト ボックス 4">
            <a:extLst>
              <a:ext uri="{FF2B5EF4-FFF2-40B4-BE49-F238E27FC236}">
                <a16:creationId xmlns:a16="http://schemas.microsoft.com/office/drawing/2014/main" id="{A3CA83F9-4623-7F78-64BD-AD37E1BC1CDE}"/>
              </a:ext>
            </a:extLst>
          </p:cNvPr>
          <p:cNvSpPr txBox="1"/>
          <p:nvPr/>
        </p:nvSpPr>
        <p:spPr>
          <a:xfrm>
            <a:off x="226307" y="765143"/>
            <a:ext cx="3379451" cy="242374"/>
          </a:xfrm>
          <a:prstGeom prst="rect">
            <a:avLst/>
          </a:prstGeom>
          <a:noFill/>
        </p:spPr>
        <p:txBody>
          <a:bodyPr wrap="none" rtlCol="0">
            <a:spAutoFit/>
          </a:bodyPr>
          <a:lstStyle/>
          <a:p>
            <a:pPr algn="l" defTabSz="742950" fontAlgn="auto">
              <a:spcBef>
                <a:spcPts val="0"/>
              </a:spcBef>
              <a:spcAft>
                <a:spcPts val="0"/>
              </a:spcAft>
            </a:pPr>
            <a:r>
              <a:rPr lang="ja-JP" altLang="en-US" sz="975" dirty="0">
                <a:solidFill>
                  <a:prstClr val="black"/>
                </a:solidFill>
                <a:latin typeface="BIZ UDPゴシック" panose="020B0400000000000000" pitchFamily="50" charset="-128"/>
                <a:ea typeface="BIZ UDPゴシック" panose="020B0400000000000000" pitchFamily="50" charset="-128"/>
              </a:rPr>
              <a:t>アプローチ方針</a:t>
            </a:r>
            <a:r>
              <a:rPr lang="en-US" altLang="ja-JP" sz="975" dirty="0">
                <a:solidFill>
                  <a:prstClr val="black"/>
                </a:solidFill>
                <a:latin typeface="BIZ UDPゴシック" panose="020B0400000000000000" pitchFamily="50" charset="-128"/>
                <a:ea typeface="BIZ UDPゴシック" panose="020B0400000000000000" pitchFamily="50" charset="-128"/>
              </a:rPr>
              <a:t>(</a:t>
            </a:r>
            <a:r>
              <a:rPr lang="ja-JP" altLang="en-US" sz="975" dirty="0">
                <a:solidFill>
                  <a:prstClr val="black"/>
                </a:solidFill>
                <a:latin typeface="BIZ UDPゴシック" panose="020B0400000000000000" pitchFamily="50" charset="-128"/>
                <a:ea typeface="BIZ UDPゴシック" panose="020B0400000000000000" pitchFamily="50" charset="-128"/>
              </a:rPr>
              <a:t>戦略項目　実施時期・アプローチ対象別案</a:t>
            </a:r>
            <a:r>
              <a:rPr lang="en-US" altLang="ja-JP" sz="975" dirty="0">
                <a:solidFill>
                  <a:prstClr val="black"/>
                </a:solidFill>
                <a:latin typeface="BIZ UDPゴシック" panose="020B0400000000000000" pitchFamily="50" charset="-128"/>
                <a:ea typeface="BIZ UDPゴシック" panose="020B0400000000000000" pitchFamily="50" charset="-128"/>
              </a:rPr>
              <a:t>)</a:t>
            </a:r>
            <a:endParaRPr lang="ja-JP" altLang="en-US" sz="975" dirty="0">
              <a:solidFill>
                <a:prstClr val="black"/>
              </a:solidFill>
              <a:latin typeface="BIZ UDPゴシック" panose="020B0400000000000000" pitchFamily="50" charset="-128"/>
              <a:ea typeface="BIZ UDPゴシック" panose="020B0400000000000000" pitchFamily="50" charset="-128"/>
            </a:endParaRPr>
          </a:p>
        </p:txBody>
      </p:sp>
      <p:graphicFrame>
        <p:nvGraphicFramePr>
          <p:cNvPr id="4" name="表 3">
            <a:extLst>
              <a:ext uri="{FF2B5EF4-FFF2-40B4-BE49-F238E27FC236}">
                <a16:creationId xmlns:a16="http://schemas.microsoft.com/office/drawing/2014/main" id="{F553B8AD-60A8-1D2A-003B-D0C1314ADFD6}"/>
              </a:ext>
            </a:extLst>
          </p:cNvPr>
          <p:cNvGraphicFramePr>
            <a:graphicFrameLocks noGrp="1"/>
          </p:cNvGraphicFramePr>
          <p:nvPr>
            <p:extLst>
              <p:ext uri="{D42A27DB-BD31-4B8C-83A1-F6EECF244321}">
                <p14:modId xmlns:p14="http://schemas.microsoft.com/office/powerpoint/2010/main" val="3371373500"/>
              </p:ext>
            </p:extLst>
          </p:nvPr>
        </p:nvGraphicFramePr>
        <p:xfrm>
          <a:off x="225158" y="1626001"/>
          <a:ext cx="9176810" cy="4868872"/>
        </p:xfrm>
        <a:graphic>
          <a:graphicData uri="http://schemas.openxmlformats.org/drawingml/2006/table">
            <a:tbl>
              <a:tblPr firstRow="1" bandRow="1">
                <a:tableStyleId>{5C22544A-7EE6-4342-B048-85BDC9FD1C3A}</a:tableStyleId>
              </a:tblPr>
              <a:tblGrid>
                <a:gridCol w="741901">
                  <a:extLst>
                    <a:ext uri="{9D8B030D-6E8A-4147-A177-3AD203B41FA5}">
                      <a16:colId xmlns:a16="http://schemas.microsoft.com/office/drawing/2014/main" val="921422187"/>
                    </a:ext>
                  </a:extLst>
                </a:gridCol>
                <a:gridCol w="741900">
                  <a:extLst>
                    <a:ext uri="{9D8B030D-6E8A-4147-A177-3AD203B41FA5}">
                      <a16:colId xmlns:a16="http://schemas.microsoft.com/office/drawing/2014/main" val="1551190992"/>
                    </a:ext>
                  </a:extLst>
                </a:gridCol>
                <a:gridCol w="741901">
                  <a:extLst>
                    <a:ext uri="{9D8B030D-6E8A-4147-A177-3AD203B41FA5}">
                      <a16:colId xmlns:a16="http://schemas.microsoft.com/office/drawing/2014/main" val="3491801268"/>
                    </a:ext>
                  </a:extLst>
                </a:gridCol>
                <a:gridCol w="5120216">
                  <a:extLst>
                    <a:ext uri="{9D8B030D-6E8A-4147-A177-3AD203B41FA5}">
                      <a16:colId xmlns:a16="http://schemas.microsoft.com/office/drawing/2014/main" val="3985480041"/>
                    </a:ext>
                  </a:extLst>
                </a:gridCol>
                <a:gridCol w="457723">
                  <a:extLst>
                    <a:ext uri="{9D8B030D-6E8A-4147-A177-3AD203B41FA5}">
                      <a16:colId xmlns:a16="http://schemas.microsoft.com/office/drawing/2014/main" val="3121064065"/>
                    </a:ext>
                  </a:extLst>
                </a:gridCol>
                <a:gridCol w="457723">
                  <a:extLst>
                    <a:ext uri="{9D8B030D-6E8A-4147-A177-3AD203B41FA5}">
                      <a16:colId xmlns:a16="http://schemas.microsoft.com/office/drawing/2014/main" val="179151558"/>
                    </a:ext>
                  </a:extLst>
                </a:gridCol>
                <a:gridCol w="457723">
                  <a:extLst>
                    <a:ext uri="{9D8B030D-6E8A-4147-A177-3AD203B41FA5}">
                      <a16:colId xmlns:a16="http://schemas.microsoft.com/office/drawing/2014/main" val="965737113"/>
                    </a:ext>
                  </a:extLst>
                </a:gridCol>
                <a:gridCol w="457723">
                  <a:extLst>
                    <a:ext uri="{9D8B030D-6E8A-4147-A177-3AD203B41FA5}">
                      <a16:colId xmlns:a16="http://schemas.microsoft.com/office/drawing/2014/main" val="3867245880"/>
                    </a:ext>
                  </a:extLst>
                </a:gridCol>
              </a:tblGrid>
              <a:tr h="176686">
                <a:tc rowSpan="2" gridSpan="3">
                  <a:txBody>
                    <a:bodyPr/>
                    <a:lstStyle/>
                    <a:p>
                      <a:pPr algn="ctr"/>
                      <a:r>
                        <a:rPr kumimoji="1" lang="ja-JP" altLang="en-US" sz="800" dirty="0">
                          <a:latin typeface="BIZ UDPゴシック" panose="020B0400000000000000" pitchFamily="50" charset="-128"/>
                          <a:ea typeface="BIZ UDPゴシック" panose="020B0400000000000000" pitchFamily="50" charset="-128"/>
                        </a:rPr>
                        <a:t>分類</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〇：実施　　●：協議・検討</a:t>
                      </a:r>
                      <a:r>
                        <a:rPr kumimoji="1" lang="en-US" altLang="ja-JP" sz="800" dirty="0">
                          <a:latin typeface="BIZ UDPゴシック" panose="020B0400000000000000" pitchFamily="50" charset="-128"/>
                          <a:ea typeface="BIZ UDPゴシック" panose="020B0400000000000000" pitchFamily="50" charset="-128"/>
                        </a:rPr>
                        <a:t>)</a:t>
                      </a: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rowSpan="2" hMerge="1">
                  <a:txBody>
                    <a:bodyPr/>
                    <a:lstStyle/>
                    <a:p>
                      <a:pPr algn="ctr"/>
                      <a:endParaRPr kumimoji="1" lang="ja-JP" altLang="en-US" sz="100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pPr algn="ctr"/>
                      <a:endParaRPr kumimoji="1" lang="ja-JP" altLang="en-US" sz="100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a:r>
                        <a:rPr kumimoji="1" lang="ja-JP" altLang="en-US" sz="800" b="0" dirty="0">
                          <a:latin typeface="BIZ UDPゴシック" panose="020B0400000000000000" pitchFamily="50" charset="-128"/>
                          <a:ea typeface="BIZ UDPゴシック" panose="020B0400000000000000" pitchFamily="50" charset="-128"/>
                        </a:rPr>
                        <a:t>アプローチ方針案</a:t>
                      </a: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kumimoji="1" lang="ja-JP" altLang="en-US" sz="700" b="1" kern="1200" dirty="0">
                          <a:solidFill>
                            <a:schemeClr val="lt1"/>
                          </a:solidFill>
                          <a:latin typeface="BIZ UDPゴシック" panose="020B0400000000000000" pitchFamily="50" charset="-128"/>
                          <a:ea typeface="BIZ UDPゴシック" panose="020B0400000000000000" pitchFamily="50" charset="-128"/>
                          <a:cs typeface="+mn-cs"/>
                        </a:rPr>
                        <a:t>主なアプローチ対象</a:t>
                      </a:r>
                      <a:endParaRPr kumimoji="1" lang="en-US" altLang="ja-JP" sz="700" b="1" kern="1200" dirty="0">
                        <a:solidFill>
                          <a:schemeClr val="lt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b="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b="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b="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8781177"/>
                  </a:ext>
                </a:extLst>
              </a:tr>
              <a:tr h="0">
                <a:tc gridSpan="3" vMerge="1">
                  <a:txBody>
                    <a:bodyPr/>
                    <a:lstStyle/>
                    <a:p>
                      <a:pPr algn="ctr"/>
                      <a:endParaRPr kumimoji="1" lang="ja-JP" altLang="en-US" sz="1000" dirty="0">
                        <a:latin typeface="BIZ UDPゴシック" panose="020B0400000000000000" pitchFamily="50" charset="-128"/>
                        <a:ea typeface="BIZ UDPゴシック" panose="020B0400000000000000"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p>
                      <a:pPr algn="ctr"/>
                      <a:r>
                        <a:rPr kumimoji="1" lang="ja-JP" altLang="en-US" sz="700" b="1" kern="1200" dirty="0">
                          <a:solidFill>
                            <a:schemeClr val="lt1"/>
                          </a:solidFill>
                          <a:latin typeface="BIZ UDPゴシック" panose="020B0400000000000000" pitchFamily="50" charset="-128"/>
                          <a:ea typeface="BIZ UDPゴシック" panose="020B0400000000000000" pitchFamily="50" charset="-128"/>
                          <a:cs typeface="+mn-cs"/>
                        </a:rPr>
                        <a:t>行政施策</a:t>
                      </a:r>
                      <a:endParaRPr kumimoji="1" lang="ja-JP" altLang="en-US" sz="1200" dirty="0"/>
                    </a:p>
                  </a:txBody>
                  <a:tcPr marL="29250" marR="29250"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rowSpan="2">
                  <a:txBody>
                    <a:bodyPr/>
                    <a:lstStyle/>
                    <a:p>
                      <a:pPr algn="ctr"/>
                      <a:r>
                        <a:rPr kumimoji="1" lang="ja-JP" altLang="en-US" sz="700" b="1" kern="1200" dirty="0">
                          <a:solidFill>
                            <a:schemeClr val="lt1"/>
                          </a:solidFill>
                          <a:latin typeface="BIZ UDPゴシック" panose="020B0400000000000000" pitchFamily="50" charset="-128"/>
                          <a:ea typeface="BIZ UDPゴシック" panose="020B0400000000000000" pitchFamily="50" charset="-128"/>
                          <a:cs typeface="+mn-cs"/>
                        </a:rPr>
                        <a:t>ベンダ</a:t>
                      </a:r>
                      <a:endParaRPr kumimoji="1" lang="ja-JP" altLang="en-US" sz="1200" dirty="0"/>
                    </a:p>
                  </a:txBody>
                  <a:tcPr marL="29250" marR="29250"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rowSpan="2">
                  <a:txBody>
                    <a:bodyPr/>
                    <a:lstStyle/>
                    <a:p>
                      <a:pPr algn="ctr"/>
                      <a:r>
                        <a:rPr kumimoji="1" lang="ja-JP" altLang="en-US" sz="700" b="1" kern="1200" dirty="0">
                          <a:solidFill>
                            <a:schemeClr val="lt1"/>
                          </a:solidFill>
                          <a:latin typeface="BIZ UDPゴシック" panose="020B0400000000000000" pitchFamily="50" charset="-128"/>
                          <a:ea typeface="BIZ UDPゴシック" panose="020B0400000000000000" pitchFamily="50" charset="-128"/>
                          <a:cs typeface="+mn-cs"/>
                        </a:rPr>
                        <a:t>建設会社</a:t>
                      </a:r>
                      <a:endParaRPr kumimoji="1" lang="ja-JP" altLang="en-US" sz="1200" dirty="0"/>
                    </a:p>
                  </a:txBody>
                  <a:tcPr marL="29250" marR="29250"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rowSpan="2">
                  <a:txBody>
                    <a:bodyPr/>
                    <a:lstStyle/>
                    <a:p>
                      <a:pPr algn="ctr"/>
                      <a:r>
                        <a:rPr kumimoji="1" lang="ja-JP" altLang="en-US" sz="700" b="1" kern="1200" dirty="0">
                          <a:solidFill>
                            <a:schemeClr val="lt1"/>
                          </a:solidFill>
                          <a:latin typeface="BIZ UDPゴシック" panose="020B0400000000000000" pitchFamily="50" charset="-128"/>
                          <a:ea typeface="BIZ UDPゴシック" panose="020B0400000000000000" pitchFamily="50" charset="-128"/>
                          <a:cs typeface="+mn-cs"/>
                        </a:rPr>
                        <a:t>基金</a:t>
                      </a:r>
                      <a:endParaRPr kumimoji="1" lang="ja-JP" altLang="en-US" sz="1200" dirty="0"/>
                    </a:p>
                  </a:txBody>
                  <a:tcPr marL="29250" marR="29250"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10011714"/>
                  </a:ext>
                </a:extLst>
              </a:tr>
              <a:tr h="193424">
                <a:tc>
                  <a:txBody>
                    <a:bodyPr/>
                    <a:lstStyle/>
                    <a:p>
                      <a:pPr algn="ctr"/>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短期</a:t>
                      </a:r>
                      <a:endParaRPr kumimoji="1" lang="en-US" altLang="ja-JP" sz="800" b="1" kern="1200" dirty="0">
                        <a:solidFill>
                          <a:schemeClr val="lt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中期　</a:t>
                      </a: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a:txBody>
                    <a:bodyPr/>
                    <a:lstStyle/>
                    <a:p>
                      <a:pPr algn="ctr"/>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長期</a:t>
                      </a: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vMerge="1">
                  <a:txBody>
                    <a:bodyPr/>
                    <a:lstStyle/>
                    <a:p>
                      <a:endParaRPr kumimoji="1" lang="ja-JP" altLang="en-US"/>
                    </a:p>
                  </a:txBody>
                  <a:tcPr/>
                </a:tc>
                <a:tc vMerge="1">
                  <a:txBody>
                    <a:bodyPr/>
                    <a:lstStyle/>
                    <a:p>
                      <a:pPr marL="0" algn="ctr" defTabSz="914400" rtl="0" eaLnBrk="1" latinLnBrk="0" hangingPunct="1"/>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行政施策</a:t>
                      </a:r>
                      <a:endParaRPr kumimoji="1" lang="en-US" altLang="ja-JP" sz="800" b="1" kern="1200" dirty="0">
                        <a:solidFill>
                          <a:schemeClr val="lt1"/>
                        </a:solidFill>
                        <a:latin typeface="BIZ UDPゴシック" panose="020B0400000000000000" pitchFamily="50" charset="-128"/>
                        <a:ea typeface="BIZ UDPゴシック" panose="020B0400000000000000" pitchFamily="50" charset="-128"/>
                        <a:cs typeface="+mn-cs"/>
                      </a:endParaRP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vMerge="1">
                  <a:txBody>
                    <a:bodyPr/>
                    <a:lstStyle/>
                    <a:p>
                      <a:pPr marL="0" algn="ctr" defTabSz="914400" rtl="0" eaLnBrk="1" latinLnBrk="0" hangingPunct="1"/>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ベンダ</a:t>
                      </a: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vMerge="1">
                  <a:txBody>
                    <a:bodyPr/>
                    <a:lstStyle/>
                    <a:p>
                      <a:pPr marL="0" algn="ctr" defTabSz="914400" rtl="0" eaLnBrk="1" latinLnBrk="0" hangingPunct="1"/>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建設会社</a:t>
                      </a: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tc vMerge="1">
                  <a:txBody>
                    <a:bodyPr/>
                    <a:lstStyle/>
                    <a:p>
                      <a:pPr marL="0" algn="ctr" defTabSz="914400" rtl="0" eaLnBrk="1" latinLnBrk="0" hangingPunct="1"/>
                      <a:r>
                        <a:rPr kumimoji="1" lang="ja-JP" altLang="en-US" sz="800" b="1" kern="1200" dirty="0">
                          <a:solidFill>
                            <a:schemeClr val="lt1"/>
                          </a:solidFill>
                          <a:latin typeface="BIZ UDPゴシック" panose="020B0400000000000000" pitchFamily="50" charset="-128"/>
                          <a:ea typeface="BIZ UDPゴシック" panose="020B0400000000000000" pitchFamily="50" charset="-128"/>
                          <a:cs typeface="+mn-cs"/>
                        </a:rPr>
                        <a:t>基金</a:t>
                      </a:r>
                    </a:p>
                  </a:txBody>
                  <a:tcPr marL="36000" marR="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980154492"/>
                  </a:ext>
                </a:extLst>
              </a:tr>
              <a:tr h="1007418">
                <a:tc>
                  <a:txBody>
                    <a:bodyPr/>
                    <a:lstStyle/>
                    <a:p>
                      <a:pPr marL="0" algn="ctr" defTabSz="914400" rtl="0" eaLnBrk="1" latinLnBrk="0" hangingPunct="1">
                        <a:lnSpc>
                          <a:spcPts val="1100"/>
                        </a:lnSpc>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継続</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継続</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1" lang="en-US" altLang="ja-JP" sz="800" b="0" dirty="0">
                          <a:latin typeface="BIZ UDPゴシック" panose="020B0400000000000000" pitchFamily="50" charset="-128"/>
                          <a:ea typeface="BIZ UDPゴシック" panose="020B0400000000000000" pitchFamily="50" charset="-128"/>
                        </a:rPr>
                        <a:t>1</a:t>
                      </a:r>
                      <a:r>
                        <a:rPr kumimoji="1" lang="ja-JP" altLang="en-US" sz="800" b="0" dirty="0">
                          <a:latin typeface="BIZ UDPゴシック" panose="020B0400000000000000" pitchFamily="50" charset="-128"/>
                          <a:ea typeface="BIZ UDPゴシック" panose="020B0400000000000000" pitchFamily="50" charset="-128"/>
                        </a:rPr>
                        <a:t>　電子契約の技術的基準に関するガイドライン改定に伴う意見・要望を表明</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en-US" altLang="ja-JP" sz="800" dirty="0">
                          <a:latin typeface="BIZ UDPゴシック" panose="020B0400000000000000" pitchFamily="50" charset="-128"/>
                          <a:ea typeface="BIZ UDPゴシック" panose="020B0400000000000000" pitchFamily="50" charset="-128"/>
                        </a:rPr>
                        <a:t>2</a:t>
                      </a:r>
                      <a:r>
                        <a:rPr kumimoji="1" lang="ja-JP" altLang="en-US" sz="800" dirty="0">
                          <a:latin typeface="BIZ UDPゴシック" panose="020B0400000000000000" pitchFamily="50" charset="-128"/>
                          <a:ea typeface="BIZ UDPゴシック" panose="020B0400000000000000" pitchFamily="50" charset="-128"/>
                        </a:rPr>
                        <a:t>　これまで経緯</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国土交通省の後押し、情報化評議会の実績、利用企業数の多さ等</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を前面にアピール</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３　コンプライアンスや各種法令、</a:t>
                      </a:r>
                      <a:r>
                        <a:rPr kumimoji="1" lang="ja-JP" altLang="en-US" sz="800" b="0" dirty="0">
                          <a:latin typeface="BIZ UDPゴシック" panose="020B0400000000000000" pitchFamily="50" charset="-128"/>
                          <a:ea typeface="BIZ UDPゴシック" panose="020B0400000000000000" pitchFamily="50" charset="-128"/>
                        </a:rPr>
                        <a:t>本人性担保</a:t>
                      </a:r>
                      <a:r>
                        <a:rPr kumimoji="1" lang="en-US" altLang="ja-JP" sz="800" b="0" dirty="0">
                          <a:latin typeface="BIZ UDPゴシック" panose="020B0400000000000000" pitchFamily="50" charset="-128"/>
                          <a:ea typeface="BIZ UDPゴシック" panose="020B0400000000000000" pitchFamily="50" charset="-128"/>
                        </a:rPr>
                        <a:t>(</a:t>
                      </a:r>
                      <a:r>
                        <a:rPr kumimoji="1" lang="ja-JP" altLang="en-US" sz="800" b="0" dirty="0">
                          <a:latin typeface="BIZ UDPゴシック" panose="020B0400000000000000" pitchFamily="50" charset="-128"/>
                          <a:ea typeface="BIZ UDPゴシック" panose="020B0400000000000000" pitchFamily="50" charset="-128"/>
                        </a:rPr>
                        <a:t>企業識別コード、電子証明書</a:t>
                      </a:r>
                      <a:r>
                        <a:rPr kumimoji="1" lang="en-US" altLang="ja-JP" sz="800" b="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への対応をアピール</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４　多端末の回避が可能となるサービスとしてアピール</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結果、協力会社の負担が減ることを発注側にアピール</a:t>
                      </a:r>
                      <a:r>
                        <a:rPr kumimoji="1" lang="en-US" altLang="ja-JP" sz="800" dirty="0">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５　</a:t>
                      </a:r>
                      <a:r>
                        <a:rPr kumimoji="1" lang="ja-JP" altLang="en-US" sz="800" dirty="0">
                          <a:latin typeface="BIZ UDPゴシック" panose="020B0400000000000000" pitchFamily="50" charset="-128"/>
                          <a:ea typeface="BIZ UDPゴシック" panose="020B0400000000000000" pitchFamily="50" charset="-128"/>
                        </a:rPr>
                        <a:t>電子化による効果や</a:t>
                      </a: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紙と電子混在による手間増加の懸念を払拭するアピール</a:t>
                      </a:r>
                      <a:endParaRPr kumimoji="1" lang="en-US" altLang="ja-JP" sz="800" b="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dk1"/>
                          </a:solidFill>
                          <a:latin typeface="BIZ UDPゴシック" panose="020B0400000000000000" pitchFamily="50" charset="-128"/>
                          <a:ea typeface="BIZ UDPゴシック" panose="020B0400000000000000" pitchFamily="50" charset="-128"/>
                          <a:cs typeface="+mn-cs"/>
                        </a:rPr>
                        <a:t>６　</a:t>
                      </a:r>
                      <a:r>
                        <a:rPr kumimoji="1" lang="ja-JP" altLang="en-US" sz="800" dirty="0">
                          <a:latin typeface="BIZ UDPゴシック" panose="020B0400000000000000" pitchFamily="50" charset="-128"/>
                          <a:ea typeface="BIZ UDPゴシック" panose="020B0400000000000000" pitchFamily="50" charset="-128"/>
                        </a:rPr>
                        <a:t>基金創立</a:t>
                      </a:r>
                      <a:r>
                        <a:rPr lang="en-US" altLang="ja-JP" sz="800" dirty="0">
                          <a:latin typeface="BIZ UDPゴシック" panose="020B0400000000000000" pitchFamily="50" charset="-128"/>
                          <a:ea typeface="BIZ UDPゴシック" panose="020B0400000000000000" pitchFamily="50" charset="-128"/>
                        </a:rPr>
                        <a:t>50</a:t>
                      </a:r>
                      <a:r>
                        <a:rPr lang="ja-JP" altLang="en-US" sz="800" dirty="0">
                          <a:latin typeface="BIZ UDPゴシック" panose="020B0400000000000000" pitchFamily="50" charset="-128"/>
                          <a:ea typeface="BIZ UDPゴシック" panose="020B0400000000000000" pitchFamily="50" charset="-128"/>
                        </a:rPr>
                        <a:t>周年記念行事の展開。</a:t>
                      </a:r>
                      <a:r>
                        <a:rPr lang="en-US" altLang="ja-JP" sz="800" dirty="0">
                          <a:latin typeface="BIZ UDPゴシック" panose="020B0400000000000000" pitchFamily="50" charset="-128"/>
                          <a:ea typeface="BIZ UDPゴシック" panose="020B0400000000000000" pitchFamily="50" charset="-128"/>
                        </a:rPr>
                        <a:t>(</a:t>
                      </a:r>
                      <a:r>
                        <a:rPr lang="ja-JP" altLang="en-US" sz="800" dirty="0">
                          <a:latin typeface="BIZ UDPゴシック" panose="020B0400000000000000" pitchFamily="50" charset="-128"/>
                          <a:ea typeface="BIZ UDPゴシック" panose="020B0400000000000000" pitchFamily="50" charset="-128"/>
                        </a:rPr>
                        <a:t>①助成金、②展示会</a:t>
                      </a:r>
                      <a:r>
                        <a:rPr lang="en-US" altLang="ja-JP" sz="800" dirty="0">
                          <a:latin typeface="BIZ UDPゴシック" panose="020B0400000000000000" pitchFamily="50" charset="-128"/>
                          <a:ea typeface="BIZ UDPゴシック" panose="020B0400000000000000" pitchFamily="50" charset="-128"/>
                        </a:rPr>
                        <a:t>(</a:t>
                      </a:r>
                      <a:r>
                        <a:rPr lang="ja-JP" altLang="en-US" sz="800" dirty="0">
                          <a:latin typeface="BIZ UDPゴシック" panose="020B0400000000000000" pitchFamily="50" charset="-128"/>
                          <a:ea typeface="BIZ UDPゴシック" panose="020B0400000000000000" pitchFamily="50" charset="-128"/>
                        </a:rPr>
                        <a:t>外部</a:t>
                      </a:r>
                      <a:r>
                        <a:rPr lang="en-US" altLang="ja-JP" sz="800" dirty="0">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ts val="1100"/>
                        </a:lnSpc>
                        <a:spcBef>
                          <a:spcPts val="0"/>
                        </a:spcBef>
                        <a:spcAft>
                          <a:spcPts val="0"/>
                        </a:spcAft>
                        <a:buClrTx/>
                        <a:buSzTx/>
                        <a:buFontTx/>
                        <a:buNone/>
                        <a:tabLst/>
                        <a:defRPr/>
                      </a:pPr>
                      <a:endParaRPr lang="en-US" altLang="ja-JP" sz="800" dirty="0">
                        <a:latin typeface="BIZ UDPゴシック" panose="020B0400000000000000" pitchFamily="50" charset="-128"/>
                        <a:ea typeface="BIZ UDPゴシック" panose="020B0400000000000000" pitchFamily="50" charset="-128"/>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6384896"/>
                  </a:ext>
                </a:extLst>
              </a:tr>
              <a:tr h="734641">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継続</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１　</a:t>
                      </a:r>
                      <a:r>
                        <a:rPr lang="ja-JP" altLang="en-US" sz="800" dirty="0">
                          <a:latin typeface="BIZ UDPゴシック" panose="020B0400000000000000" pitchFamily="50" charset="-128"/>
                          <a:ea typeface="BIZ UDPゴシック" panose="020B0400000000000000" pitchFamily="50" charset="-128"/>
                        </a:rPr>
                        <a:t>ホームページ等の広報活動、コンテンツ見直し</a:t>
                      </a:r>
                      <a:endParaRPr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２　広報ツール</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ｗｅｂ、冊子、動画等</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の拡充</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３　既導入</a:t>
                      </a:r>
                      <a:r>
                        <a:rPr lang="en-US" altLang="ja-JP" sz="800" dirty="0">
                          <a:latin typeface="BIZ UDPゴシック" panose="020B0400000000000000" pitchFamily="50" charset="-128"/>
                          <a:ea typeface="BIZ UDPゴシック" panose="020B0400000000000000" pitchFamily="50" charset="-128"/>
                        </a:rPr>
                        <a:t>CI-NET</a:t>
                      </a:r>
                      <a:r>
                        <a:rPr lang="ja-JP" altLang="en-US" sz="800" dirty="0">
                          <a:latin typeface="BIZ UDPゴシック" panose="020B0400000000000000" pitchFamily="50" charset="-128"/>
                          <a:ea typeface="BIZ UDPゴシック" panose="020B0400000000000000" pitchFamily="50" charset="-128"/>
                        </a:rPr>
                        <a:t>ユーザーの業務運用状況を伺う意見交換会</a:t>
                      </a:r>
                      <a:r>
                        <a:rPr lang="en-US" altLang="ja-JP" sz="800" dirty="0">
                          <a:latin typeface="BIZ UDPゴシック" panose="020B0400000000000000" pitchFamily="50" charset="-128"/>
                          <a:ea typeface="BIZ UDPゴシック" panose="020B0400000000000000" pitchFamily="50" charset="-128"/>
                        </a:rPr>
                        <a:t>(</a:t>
                      </a:r>
                      <a:r>
                        <a:rPr lang="ja-JP" altLang="en-US" sz="800" dirty="0">
                          <a:latin typeface="BIZ UDPゴシック" panose="020B0400000000000000" pitchFamily="50" charset="-128"/>
                          <a:ea typeface="BIZ UDPゴシック" panose="020B0400000000000000" pitchFamily="50" charset="-128"/>
                        </a:rPr>
                        <a:t>運用支援</a:t>
                      </a:r>
                      <a:r>
                        <a:rPr lang="en-US" altLang="ja-JP" sz="800" dirty="0">
                          <a:latin typeface="BIZ UDPゴシック" panose="020B0400000000000000" pitchFamily="50" charset="-128"/>
                          <a:ea typeface="BIZ UDPゴシック" panose="020B0400000000000000" pitchFamily="50" charset="-128"/>
                        </a:rPr>
                        <a:t>)</a:t>
                      </a:r>
                      <a:r>
                        <a:rPr lang="ja-JP" altLang="en-US" sz="800" dirty="0">
                          <a:latin typeface="BIZ UDPゴシック" panose="020B0400000000000000" pitchFamily="50" charset="-128"/>
                          <a:ea typeface="BIZ UDPゴシック" panose="020B0400000000000000" pitchFamily="50" charset="-128"/>
                        </a:rPr>
                        <a:t>を開催する。</a:t>
                      </a:r>
                      <a:endParaRPr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lang="ja-JP" altLang="en-US" sz="800" dirty="0">
                          <a:latin typeface="BIZ UDPゴシック" panose="020B0400000000000000" pitchFamily="50" charset="-128"/>
                          <a:ea typeface="BIZ UDPゴシック" panose="020B0400000000000000" pitchFamily="50" charset="-128"/>
                        </a:rPr>
                        <a:t>４　発注側企業の</a:t>
                      </a:r>
                      <a:r>
                        <a:rPr kumimoji="1" lang="ja-JP" altLang="en-US" sz="800" dirty="0">
                          <a:latin typeface="BIZ UDPゴシック" panose="020B0400000000000000" pitchFamily="50" charset="-128"/>
                          <a:ea typeface="BIZ UDPゴシック" panose="020B0400000000000000" pitchFamily="50" charset="-128"/>
                        </a:rPr>
                        <a:t>出来高・請求業務の導入を支援　</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endParaRPr kumimoji="1" lang="en-US" altLang="ja-JP" sz="800" b="0" dirty="0">
                        <a:latin typeface="BIZ UDPゴシック" panose="020B0400000000000000" pitchFamily="50" charset="-128"/>
                        <a:ea typeface="BIZ UDPゴシック" panose="020B0400000000000000" pitchFamily="50" charset="-128"/>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40009792"/>
                  </a:ext>
                </a:extLst>
              </a:tr>
              <a:tr h="598252">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1" lang="en-US" altLang="ja-JP" sz="800" dirty="0">
                          <a:latin typeface="BIZ UDPゴシック" panose="020B0400000000000000" pitchFamily="50" charset="-128"/>
                          <a:ea typeface="BIZ UDPゴシック" panose="020B0400000000000000" pitchFamily="50" charset="-128"/>
                        </a:rPr>
                        <a:t>1</a:t>
                      </a:r>
                      <a:r>
                        <a:rPr kumimoji="1" lang="ja-JP" altLang="en-US" sz="800" dirty="0">
                          <a:latin typeface="BIZ UDPゴシック" panose="020B0400000000000000" pitchFamily="50" charset="-128"/>
                          <a:ea typeface="BIZ UDPゴシック" panose="020B0400000000000000" pitchFamily="50" charset="-128"/>
                        </a:rPr>
                        <a:t>　</a:t>
                      </a:r>
                      <a:r>
                        <a:rPr kumimoji="1" lang="ja-JP" altLang="en-US" sz="800" b="0" dirty="0">
                          <a:latin typeface="BIZ UDPゴシック" panose="020B0400000000000000" pitchFamily="50" charset="-128"/>
                          <a:ea typeface="BIZ UDPゴシック" panose="020B0400000000000000" pitchFamily="50" charset="-128"/>
                        </a:rPr>
                        <a:t>総合評価落札方式の加点要素となるよう、国土交通省に働きかけ。</a:t>
                      </a:r>
                      <a:r>
                        <a:rPr kumimoji="1" lang="en-US" altLang="ja-JP" sz="800" b="0" dirty="0">
                          <a:latin typeface="BIZ UDPゴシック" panose="020B0400000000000000" pitchFamily="50" charset="-128"/>
                          <a:ea typeface="BIZ UDPゴシック" panose="020B0400000000000000" pitchFamily="50" charset="-128"/>
                        </a:rPr>
                        <a:t>(</a:t>
                      </a:r>
                      <a:r>
                        <a:rPr kumimoji="1" lang="ja-JP" altLang="en-US" sz="800" b="0" dirty="0">
                          <a:latin typeface="BIZ UDPゴシック" panose="020B0400000000000000" pitchFamily="50" charset="-128"/>
                          <a:ea typeface="BIZ UDPゴシック" panose="020B0400000000000000" pitchFamily="50" charset="-128"/>
                        </a:rPr>
                        <a:t>但し、交渉の効果・実現性を確認</a:t>
                      </a:r>
                      <a:r>
                        <a:rPr kumimoji="1" lang="en-US" altLang="ja-JP" sz="800" b="0" dirty="0">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b="0" dirty="0">
                          <a:latin typeface="BIZ UDPゴシック" panose="020B0400000000000000" pitchFamily="50" charset="-128"/>
                          <a:ea typeface="BIZ UDPゴシック" panose="020B0400000000000000" pitchFamily="50" charset="-128"/>
                        </a:rPr>
                        <a:t>２　各地方整備局との連携</a:t>
                      </a:r>
                      <a:endParaRPr kumimoji="1" lang="en-US" altLang="ja-JP" sz="800" b="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３　日建連等の業界団体との連携による普及展開。</a:t>
                      </a:r>
                      <a:r>
                        <a:rPr kumimoji="1" lang="en-US" altLang="ja-JP" sz="800" b="0" dirty="0">
                          <a:latin typeface="BIZ UDPゴシック" panose="020B0400000000000000" pitchFamily="50" charset="-128"/>
                          <a:ea typeface="BIZ UDPゴシック" panose="020B0400000000000000" pitchFamily="50" charset="-128"/>
                        </a:rPr>
                        <a:t>(</a:t>
                      </a:r>
                      <a:r>
                        <a:rPr kumimoji="1" lang="ja-JP" altLang="en-US" sz="800" b="0" dirty="0">
                          <a:latin typeface="BIZ UDPゴシック" panose="020B0400000000000000" pitchFamily="50" charset="-128"/>
                          <a:ea typeface="BIZ UDPゴシック" panose="020B0400000000000000" pitchFamily="50" charset="-128"/>
                        </a:rPr>
                        <a:t>必要に応じて随時</a:t>
                      </a:r>
                      <a:r>
                        <a:rPr kumimoji="1" lang="en-US" altLang="ja-JP" sz="800" b="0" dirty="0">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lnSpc>
                          <a:spcPts val="1100"/>
                        </a:lnSpc>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lnSpc>
                          <a:spcPts val="1100"/>
                        </a:lnSpc>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lnSpc>
                          <a:spcPts val="1100"/>
                        </a:lnSpc>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6419946"/>
                  </a:ext>
                </a:extLst>
              </a:tr>
              <a:tr h="734641">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検討</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nSpc>
                          <a:spcPts val="1100"/>
                        </a:lnSpc>
                      </a:pPr>
                      <a:r>
                        <a:rPr kumimoji="1" lang="ja-JP" altLang="en-US" sz="800" dirty="0">
                          <a:latin typeface="BIZ UDPゴシック" panose="020B0400000000000000" pitchFamily="50" charset="-128"/>
                          <a:ea typeface="BIZ UDPゴシック" panose="020B0400000000000000" pitchFamily="50" charset="-128"/>
                        </a:rPr>
                        <a:t>１　</a:t>
                      </a:r>
                      <a:r>
                        <a:rPr kumimoji="1" lang="en-US" altLang="ja-JP" sz="800" dirty="0">
                          <a:latin typeface="BIZ UDPゴシック" panose="020B0400000000000000" pitchFamily="50" charset="-128"/>
                          <a:ea typeface="BIZ UDPゴシック" panose="020B0400000000000000" pitchFamily="50" charset="-128"/>
                        </a:rPr>
                        <a:t>ASP</a:t>
                      </a:r>
                      <a:r>
                        <a:rPr kumimoji="1" lang="ja-JP" altLang="en-US" sz="800" dirty="0">
                          <a:latin typeface="BIZ UDPゴシック" panose="020B0400000000000000" pitchFamily="50" charset="-128"/>
                          <a:ea typeface="BIZ UDPゴシック" panose="020B0400000000000000" pitchFamily="50" charset="-128"/>
                        </a:rPr>
                        <a:t>ベンダーとの連携を強化。</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　</a:t>
                      </a:r>
                      <a:endParaRPr kumimoji="1" lang="en-US" altLang="ja-JP" sz="800" strike="noStrike" dirty="0">
                        <a:solidFill>
                          <a:schemeClr val="tx1"/>
                        </a:solidFill>
                        <a:latin typeface="BIZ UDPゴシック" panose="020B0400000000000000" pitchFamily="50" charset="-128"/>
                        <a:ea typeface="BIZ UDPゴシック" panose="020B0400000000000000" pitchFamily="50" charset="-128"/>
                      </a:endParaRPr>
                    </a:p>
                    <a:p>
                      <a:pPr>
                        <a:lnSpc>
                          <a:spcPts val="1100"/>
                        </a:lnSpc>
                      </a:pP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　</a:t>
                      </a:r>
                      <a:r>
                        <a:rPr kumimoji="1" lang="en-US" altLang="ja-JP" sz="800" strike="noStrike" dirty="0">
                          <a:solidFill>
                            <a:schemeClr val="tx1"/>
                          </a:solidFill>
                          <a:latin typeface="BIZ UDPゴシック" panose="020B0400000000000000" pitchFamily="50" charset="-128"/>
                          <a:ea typeface="BIZ UDPゴシック" panose="020B0400000000000000" pitchFamily="50" charset="-128"/>
                        </a:rPr>
                        <a:t>(</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１</a:t>
                      </a:r>
                      <a:r>
                        <a:rPr kumimoji="1" lang="en-US" altLang="ja-JP" sz="800" strike="noStrike" dirty="0">
                          <a:solidFill>
                            <a:schemeClr val="tx1"/>
                          </a:solidFill>
                          <a:latin typeface="BIZ UDPゴシック" panose="020B0400000000000000" pitchFamily="50" charset="-128"/>
                          <a:ea typeface="BIZ UDPゴシック" panose="020B0400000000000000" pitchFamily="50" charset="-128"/>
                        </a:rPr>
                        <a:t>)</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　</a:t>
                      </a:r>
                      <a:r>
                        <a:rPr kumimoji="1" lang="en-US" altLang="ja-JP" sz="800" strike="noStrike" dirty="0">
                          <a:solidFill>
                            <a:schemeClr val="tx1"/>
                          </a:solidFill>
                          <a:latin typeface="BIZ UDPゴシック" panose="020B0400000000000000" pitchFamily="50" charset="-128"/>
                          <a:ea typeface="BIZ UDPゴシック" panose="020B0400000000000000" pitchFamily="50" charset="-128"/>
                        </a:rPr>
                        <a:t>ASP</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ベンダとの協議会の設置</a:t>
                      </a:r>
                      <a:endParaRPr kumimoji="1" lang="en-US" altLang="ja-JP" sz="800" strike="noStrike" dirty="0">
                        <a:solidFill>
                          <a:schemeClr val="tx1"/>
                        </a:solidFill>
                        <a:latin typeface="BIZ UDPゴシック" panose="020B0400000000000000" pitchFamily="50" charset="-128"/>
                        <a:ea typeface="BIZ UDPゴシック" panose="020B0400000000000000" pitchFamily="50" charset="-128"/>
                      </a:endParaRPr>
                    </a:p>
                    <a:p>
                      <a:pPr>
                        <a:lnSpc>
                          <a:spcPts val="1100"/>
                        </a:lnSpc>
                      </a:pP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　</a:t>
                      </a:r>
                      <a:r>
                        <a:rPr kumimoji="1" lang="en-US" altLang="ja-JP" sz="800" strike="noStrike" dirty="0">
                          <a:solidFill>
                            <a:schemeClr val="tx1"/>
                          </a:solidFill>
                          <a:latin typeface="BIZ UDPゴシック" panose="020B0400000000000000" pitchFamily="50" charset="-128"/>
                          <a:ea typeface="BIZ UDPゴシック" panose="020B0400000000000000" pitchFamily="50" charset="-128"/>
                        </a:rPr>
                        <a:t>(</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２</a:t>
                      </a:r>
                      <a:r>
                        <a:rPr kumimoji="1" lang="en-US" altLang="ja-JP" sz="800" strike="noStrike" dirty="0">
                          <a:solidFill>
                            <a:schemeClr val="tx1"/>
                          </a:solidFill>
                          <a:latin typeface="BIZ UDPゴシック" panose="020B0400000000000000" pitchFamily="50" charset="-128"/>
                          <a:ea typeface="BIZ UDPゴシック" panose="020B0400000000000000" pitchFamily="50" charset="-128"/>
                        </a:rPr>
                        <a:t>)</a:t>
                      </a:r>
                      <a:r>
                        <a:rPr kumimoji="1" lang="ja-JP" altLang="en-US" sz="800" strike="noStrike" dirty="0">
                          <a:solidFill>
                            <a:schemeClr val="tx1"/>
                          </a:solidFill>
                          <a:latin typeface="BIZ UDPゴシック" panose="020B0400000000000000" pitchFamily="50" charset="-128"/>
                          <a:ea typeface="BIZ UDPゴシック" panose="020B0400000000000000" pitchFamily="50" charset="-128"/>
                        </a:rPr>
                        <a:t>　普及活動の協働体制を検討。</a:t>
                      </a:r>
                      <a:endParaRPr kumimoji="1" lang="en-US" altLang="ja-JP" sz="800" strike="noStrike" dirty="0">
                        <a:solidFill>
                          <a:schemeClr val="tx1"/>
                        </a:solidFill>
                        <a:latin typeface="BIZ UDPゴシック" panose="020B0400000000000000" pitchFamily="50" charset="-128"/>
                        <a:ea typeface="BIZ UDPゴシック" panose="020B0400000000000000" pitchFamily="50" charset="-128"/>
                      </a:endParaRPr>
                    </a:p>
                    <a:p>
                      <a:pPr>
                        <a:lnSpc>
                          <a:spcPts val="1100"/>
                        </a:lnSpc>
                      </a:pPr>
                      <a:r>
                        <a:rPr kumimoji="1" lang="ja-JP" altLang="en-US" sz="800" b="0" dirty="0">
                          <a:latin typeface="BIZ UDPゴシック" panose="020B0400000000000000" pitchFamily="50" charset="-128"/>
                          <a:ea typeface="BIZ UDPゴシック" panose="020B0400000000000000" pitchFamily="50" charset="-128"/>
                        </a:rPr>
                        <a:t>２　</a:t>
                      </a:r>
                      <a:r>
                        <a:rPr kumimoji="1" lang="en-US" altLang="ja-JP" sz="800" b="0" dirty="0">
                          <a:latin typeface="BIZ UDPゴシック" panose="020B0400000000000000" pitchFamily="50" charset="-128"/>
                          <a:ea typeface="BIZ UDPゴシック" panose="020B0400000000000000" pitchFamily="50" charset="-128"/>
                        </a:rPr>
                        <a:t>CI-NET</a:t>
                      </a:r>
                      <a:r>
                        <a:rPr kumimoji="1" lang="ja-JP" altLang="en-US" sz="800" b="0" dirty="0">
                          <a:latin typeface="BIZ UDPゴシック" panose="020B0400000000000000" pitchFamily="50" charset="-128"/>
                          <a:ea typeface="BIZ UDPゴシック" panose="020B0400000000000000" pitchFamily="50" charset="-128"/>
                        </a:rPr>
                        <a:t>の普及促進のために、</a:t>
                      </a:r>
                      <a:r>
                        <a:rPr kumimoji="1" lang="en-US" altLang="ja-JP" sz="800" b="0" dirty="0">
                          <a:latin typeface="BIZ UDPゴシック" panose="020B0400000000000000" pitchFamily="50" charset="-128"/>
                          <a:ea typeface="BIZ UDPゴシック" panose="020B0400000000000000" pitchFamily="50" charset="-128"/>
                        </a:rPr>
                        <a:t>CI-NET</a:t>
                      </a:r>
                      <a:r>
                        <a:rPr kumimoji="1" lang="ja-JP" altLang="en-US" sz="800" b="0" dirty="0">
                          <a:latin typeface="BIZ UDPゴシック" panose="020B0400000000000000" pitchFamily="50" charset="-128"/>
                          <a:ea typeface="BIZ UDPゴシック" panose="020B0400000000000000" pitchFamily="50" charset="-128"/>
                        </a:rPr>
                        <a:t>サービスベンダが開催する説明会等の支援</a:t>
                      </a:r>
                      <a:endParaRPr kumimoji="1" lang="en-US" altLang="ja-JP" sz="800" b="0" dirty="0">
                        <a:latin typeface="BIZ UDPゴシック" panose="020B0400000000000000" pitchFamily="50" charset="-128"/>
                        <a:ea typeface="BIZ UDPゴシック" panose="020B0400000000000000" pitchFamily="50" charset="-128"/>
                      </a:endParaRPr>
                    </a:p>
                    <a:p>
                      <a:pPr>
                        <a:lnSpc>
                          <a:spcPts val="1100"/>
                        </a:lnSpc>
                      </a:pPr>
                      <a:endParaRPr kumimoji="1" lang="en-US" altLang="ja-JP" sz="800" b="0" dirty="0">
                        <a:latin typeface="BIZ UDPゴシック" panose="020B0400000000000000" pitchFamily="50" charset="-128"/>
                        <a:ea typeface="BIZ UDPゴシック" panose="020B0400000000000000" pitchFamily="50" charset="-128"/>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a:t>
                      </a: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a:t>
                      </a: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516073646"/>
                  </a:ext>
                </a:extLst>
              </a:tr>
              <a:tr h="325474">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協議</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協議</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lang="ja-JP" altLang="en-US" sz="800" b="0" dirty="0">
                          <a:solidFill>
                            <a:schemeClr val="tx1"/>
                          </a:solidFill>
                          <a:latin typeface="BIZ UDPゴシック" panose="020B0400000000000000" pitchFamily="50" charset="-128"/>
                          <a:ea typeface="BIZ UDPゴシック" panose="020B0400000000000000" pitchFamily="50" charset="-128"/>
                        </a:rPr>
                        <a:t>１　標準企業コードの発行手数料について、登録・管理システム提供者と協議する。</a:t>
                      </a:r>
                      <a:endParaRPr lang="en-US" altLang="ja-JP" sz="800" b="0" dirty="0">
                        <a:solidFill>
                          <a:schemeClr val="tx1"/>
                        </a:solidFill>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3887005"/>
                  </a:ext>
                </a:extLst>
              </a:tr>
              <a:tr h="598252">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内容精査・具体化</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〇</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dirty="0">
                          <a:latin typeface="BIZ UDPゴシック" panose="020B0400000000000000" pitchFamily="50" charset="-128"/>
                          <a:ea typeface="BIZ UDPゴシック" panose="020B0400000000000000" pitchFamily="50" charset="-128"/>
                        </a:rPr>
                        <a:t>１　</a:t>
                      </a:r>
                      <a:r>
                        <a:rPr kumimoji="1" lang="en-US" altLang="ja-JP" sz="800" dirty="0">
                          <a:latin typeface="BIZ UDPゴシック" panose="020B0400000000000000" pitchFamily="50" charset="-128"/>
                          <a:ea typeface="BIZ UDPゴシック" panose="020B0400000000000000" pitchFamily="50" charset="-128"/>
                        </a:rPr>
                        <a:t>CI-NET</a:t>
                      </a:r>
                      <a:r>
                        <a:rPr kumimoji="1" lang="ja-JP" altLang="en-US" sz="800" dirty="0">
                          <a:latin typeface="BIZ UDPゴシック" panose="020B0400000000000000" pitchFamily="50" charset="-128"/>
                          <a:ea typeface="BIZ UDPゴシック" panose="020B0400000000000000" pitchFamily="50" charset="-128"/>
                        </a:rPr>
                        <a:t>標準準拠システム認証制度</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マーク</a:t>
                      </a:r>
                      <a:r>
                        <a:rPr kumimoji="1" lang="en-US" altLang="ja-JP" sz="800" dirty="0">
                          <a:latin typeface="BIZ UDPゴシック" panose="020B0400000000000000" pitchFamily="50" charset="-128"/>
                          <a:ea typeface="BIZ UDPゴシック" panose="020B0400000000000000" pitchFamily="50" charset="-128"/>
                        </a:rPr>
                        <a:t>)</a:t>
                      </a:r>
                      <a:r>
                        <a:rPr kumimoji="1" lang="ja-JP" altLang="en-US" sz="800" dirty="0">
                          <a:latin typeface="BIZ UDPゴシック" panose="020B0400000000000000" pitchFamily="50" charset="-128"/>
                          <a:ea typeface="BIZ UDPゴシック" panose="020B0400000000000000" pitchFamily="50" charset="-128"/>
                        </a:rPr>
                        <a:t>などの導入。</a:t>
                      </a: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２　</a:t>
                      </a:r>
                      <a:r>
                        <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rPr>
                        <a:t>CI-NET</a:t>
                      </a: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サービスベンダと、他社製品サービス</a:t>
                      </a:r>
                      <a:r>
                        <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rPr>
                        <a:t>(</a:t>
                      </a: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他サービス、原価管理等のパッケージベンダ・ソフト等</a:t>
                      </a:r>
                      <a:r>
                        <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rPr>
                        <a:t>)</a:t>
                      </a: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との</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　　連携を支援</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l"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kern="120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2897207"/>
                  </a:ext>
                </a:extLst>
              </a:tr>
              <a:tr h="325474">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内容精査・具体化</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検討</a:t>
                      </a:r>
                      <a:r>
                        <a:rPr kumimoji="1" lang="en-US" altLang="ja-JP" sz="800" b="0" kern="1200" dirty="0">
                          <a:solidFill>
                            <a:schemeClr val="tx1"/>
                          </a:solidFill>
                          <a:latin typeface="BIZ UDPゴシック" panose="020B0400000000000000" pitchFamily="50" charset="-128"/>
                          <a:ea typeface="BIZ UDPゴシック" panose="020B0400000000000000" pitchFamily="50" charset="-128"/>
                          <a:cs typeface="+mn-cs"/>
                        </a:rPr>
                        <a:t>)</a:t>
                      </a:r>
                      <a:endPar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tx1"/>
                          </a:solidFill>
                          <a:latin typeface="BIZ UDPゴシック" panose="020B0400000000000000" pitchFamily="50" charset="-128"/>
                          <a:ea typeface="BIZ UDPゴシック" panose="020B0400000000000000" pitchFamily="50" charset="-128"/>
                          <a:cs typeface="+mn-cs"/>
                        </a:rPr>
                        <a:t>－</a:t>
                      </a: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100"/>
                        </a:lnSpc>
                        <a:spcBef>
                          <a:spcPts val="0"/>
                        </a:spcBef>
                        <a:spcAft>
                          <a:spcPts val="0"/>
                        </a:spcAft>
                        <a:buClrTx/>
                        <a:buSzTx/>
                        <a:buFontTx/>
                        <a:buNone/>
                        <a:tabLst/>
                        <a:defRPr/>
                      </a:pPr>
                      <a:r>
                        <a:rPr kumimoji="1" lang="ja-JP" altLang="en-US" sz="800" b="0" kern="1200" dirty="0">
                          <a:solidFill>
                            <a:schemeClr val="dk1"/>
                          </a:solidFill>
                          <a:latin typeface="BIZ UDPゴシック" panose="020B0400000000000000" pitchFamily="50" charset="-128"/>
                          <a:ea typeface="BIZ UDPゴシック" panose="020B0400000000000000" pitchFamily="50" charset="-128"/>
                          <a:cs typeface="+mn-cs"/>
                        </a:rPr>
                        <a:t>１　実装規約の課題の解決</a:t>
                      </a:r>
                      <a:endParaRPr kumimoji="1" lang="en-US" altLang="ja-JP" sz="800" b="0" kern="120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en-US" altLang="ja-JP" sz="800" dirty="0">
                        <a:latin typeface="BIZ UDPゴシック" panose="020B0400000000000000" pitchFamily="50" charset="-128"/>
                        <a:ea typeface="BIZ UDPゴシック" panose="020B0400000000000000" pitchFamily="50" charset="-128"/>
                      </a:endParaRPr>
                    </a:p>
                  </a:txBody>
                  <a:tcPr marL="74295" marR="74295" marT="37148" marB="37148">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600"/>
                        </a:spcAft>
                        <a:buClrTx/>
                        <a:buSzTx/>
                        <a:buFontTx/>
                        <a:buNone/>
                        <a:tabLst/>
                        <a:defRPr/>
                      </a:pPr>
                      <a:r>
                        <a:rPr kumimoji="1" lang="ja-JP" altLang="en-US" sz="800" kern="1200" baseline="0" dirty="0">
                          <a:solidFill>
                            <a:schemeClr val="dk1"/>
                          </a:solidFill>
                          <a:latin typeface="BIZ UDPゴシック" panose="020B0400000000000000" pitchFamily="50" charset="-128"/>
                          <a:ea typeface="BIZ UDPゴシック" panose="020B0400000000000000" pitchFamily="50" charset="-128"/>
                          <a:cs typeface="+mn-cs"/>
                        </a:rPr>
                        <a:t>●</a:t>
                      </a:r>
                      <a:endParaRPr kumimoji="1" lang="en-US" altLang="ja-JP" sz="800" kern="1200" baseline="0" dirty="0">
                        <a:solidFill>
                          <a:schemeClr val="dk1"/>
                        </a:solidFill>
                        <a:latin typeface="BIZ UDPゴシック" panose="020B0400000000000000" pitchFamily="50" charset="-128"/>
                        <a:ea typeface="BIZ UDPゴシック" panose="020B0400000000000000" pitchFamily="50" charset="-128"/>
                        <a:cs typeface="+mn-cs"/>
                      </a:endParaRPr>
                    </a:p>
                  </a:txBody>
                  <a:tcPr marL="74295" marR="74295" marT="37148" marB="37148"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471708"/>
                  </a:ext>
                </a:extLst>
              </a:tr>
            </a:tbl>
          </a:graphicData>
        </a:graphic>
      </p:graphicFrame>
      <p:sp>
        <p:nvSpPr>
          <p:cNvPr id="2" name="テキスト ボックス 1">
            <a:extLst>
              <a:ext uri="{FF2B5EF4-FFF2-40B4-BE49-F238E27FC236}">
                <a16:creationId xmlns:a16="http://schemas.microsoft.com/office/drawing/2014/main" id="{3E5B702E-CF99-3656-DFC5-175503904EA3}"/>
              </a:ext>
            </a:extLst>
          </p:cNvPr>
          <p:cNvSpPr txBox="1"/>
          <p:nvPr/>
        </p:nvSpPr>
        <p:spPr>
          <a:xfrm>
            <a:off x="149374" y="146659"/>
            <a:ext cx="6912768" cy="646331"/>
          </a:xfrm>
          <a:prstGeom prst="rect">
            <a:avLst/>
          </a:prstGeom>
          <a:noFill/>
        </p:spPr>
        <p:txBody>
          <a:bodyPr wrap="square" rtlCol="0">
            <a:spAutoFit/>
          </a:bodyPr>
          <a:lstStyle/>
          <a:p>
            <a:pPr algn="l"/>
            <a:r>
              <a:rPr kumimoji="1" lang="ja-JP" altLang="en-US" sz="2000" b="0" i="0" u="none" strike="noStrike" kern="0" cap="none" spc="0" normalizeH="0" baseline="0" noProof="0" dirty="0">
                <a:ln>
                  <a:noFill/>
                </a:ln>
                <a:solidFill>
                  <a:srgbClr val="242852"/>
                </a:solidFill>
                <a:effectLst/>
                <a:uLnTx/>
                <a:uFillTx/>
                <a:latin typeface="Garamond"/>
                <a:ea typeface="ＭＳ Ｐゴシック"/>
                <a:cs typeface="+mj-cs"/>
              </a:rPr>
              <a:t>普及</a:t>
            </a:r>
            <a:r>
              <a:rPr kumimoji="1" lang="ja-JP" altLang="ja-JP" sz="2000" b="0" i="0" u="none" strike="noStrike" kern="0" cap="none" spc="0" normalizeH="0" baseline="0" noProof="0" dirty="0">
                <a:ln>
                  <a:noFill/>
                </a:ln>
                <a:solidFill>
                  <a:srgbClr val="242852"/>
                </a:solidFill>
                <a:effectLst/>
                <a:uLnTx/>
                <a:uFillTx/>
                <a:latin typeface="Garamond"/>
                <a:ea typeface="ＭＳ Ｐゴシック"/>
                <a:cs typeface="+mj-cs"/>
              </a:rPr>
              <a:t>委員会の活動</a:t>
            </a:r>
            <a:r>
              <a:rPr kumimoji="1" lang="ja-JP" altLang="en-US" sz="2000" b="0" i="0" u="none" strike="noStrike" kern="0" cap="none" spc="0" normalizeH="0" baseline="0" noProof="0" dirty="0">
                <a:ln>
                  <a:noFill/>
                </a:ln>
                <a:solidFill>
                  <a:srgbClr val="242852"/>
                </a:solidFill>
                <a:effectLst/>
                <a:uLnTx/>
                <a:uFillTx/>
                <a:latin typeface="Garamond"/>
                <a:ea typeface="ＭＳ Ｐゴシック"/>
                <a:cs typeface="+mj-cs"/>
              </a:rPr>
              <a:t>概要</a:t>
            </a:r>
            <a:r>
              <a:rPr kumimoji="1" lang="en-US" altLang="ja-JP" sz="2000" b="0" i="0" u="none" strike="noStrike" kern="0" cap="none" spc="0" normalizeH="0" baseline="0" noProof="0" dirty="0">
                <a:ln>
                  <a:noFill/>
                </a:ln>
                <a:solidFill>
                  <a:srgbClr val="242852"/>
                </a:solidFill>
                <a:effectLst/>
                <a:uLnTx/>
                <a:uFillTx/>
                <a:latin typeface="ＭＳ Ｐゴシック" panose="020B0600070205080204" pitchFamily="50" charset="-128"/>
                <a:cs typeface="+mj-cs"/>
              </a:rPr>
              <a:t>(</a:t>
            </a:r>
            <a:r>
              <a:rPr kumimoji="1" lang="en-US" altLang="ja-JP" sz="2000" b="0" i="0" u="none" strike="noStrike" kern="0" cap="none" spc="0" normalizeH="0" baseline="0" noProof="0" dirty="0">
                <a:ln>
                  <a:noFill/>
                </a:ln>
                <a:solidFill>
                  <a:srgbClr val="242852"/>
                </a:solidFill>
                <a:effectLst/>
                <a:uLnTx/>
                <a:uFillTx/>
                <a:latin typeface="Garamond"/>
                <a:ea typeface="ＭＳ Ｐゴシック"/>
                <a:cs typeface="+mj-cs"/>
              </a:rPr>
              <a:t>13/14</a:t>
            </a:r>
            <a:r>
              <a:rPr kumimoji="1" lang="en-US" altLang="ja-JP" sz="2000" b="0" i="0" u="none" strike="noStrike" kern="0" cap="none" spc="0" normalizeH="0" baseline="0" noProof="0" dirty="0">
                <a:ln>
                  <a:noFill/>
                </a:ln>
                <a:solidFill>
                  <a:srgbClr val="242852"/>
                </a:solidFill>
                <a:effectLst/>
                <a:uLnTx/>
                <a:uFillTx/>
                <a:latin typeface="ＭＳ Ｐゴシック" panose="020B0600070205080204" pitchFamily="50" charset="-128"/>
                <a:cs typeface="+mj-cs"/>
              </a:rPr>
              <a:t>)</a:t>
            </a:r>
            <a:r>
              <a:rPr kumimoji="1" lang="ja-JP" altLang="en-US" sz="2000" b="0" i="0" u="none" strike="noStrike" kern="0" cap="none" spc="0" normalizeH="0" baseline="0" noProof="0" dirty="0">
                <a:ln>
                  <a:noFill/>
                </a:ln>
                <a:solidFill>
                  <a:srgbClr val="242852"/>
                </a:solidFill>
                <a:effectLst/>
                <a:uLnTx/>
                <a:uFillTx/>
                <a:latin typeface="Garamond"/>
                <a:ea typeface="ＭＳ Ｐゴシック"/>
                <a:cs typeface="+mj-cs"/>
              </a:rPr>
              <a:t>　</a:t>
            </a:r>
            <a:endParaRPr kumimoji="1" lang="en-US" altLang="ja-JP" sz="2000" b="0" i="0" u="none" strike="noStrike" kern="0" cap="none" spc="0" normalizeH="0" baseline="0" noProof="0" dirty="0">
              <a:ln>
                <a:noFill/>
              </a:ln>
              <a:solidFill>
                <a:srgbClr val="242852"/>
              </a:solidFill>
              <a:effectLst/>
              <a:uLnTx/>
              <a:uFillTx/>
              <a:latin typeface="Garamond"/>
              <a:ea typeface="ＭＳ Ｐゴシック"/>
              <a:cs typeface="+mj-cs"/>
            </a:endParaRPr>
          </a:p>
          <a:p>
            <a:pPr algn="l"/>
            <a:r>
              <a:rPr lang="en-US" altLang="ja-JP" sz="1600" b="1" dirty="0">
                <a:latin typeface="+mn-ea"/>
                <a:ea typeface="+mn-ea"/>
              </a:rPr>
              <a:t>(5)</a:t>
            </a:r>
            <a:r>
              <a:rPr lang="ja-JP" altLang="en-US" sz="1600" b="1" dirty="0">
                <a:latin typeface="+mn-ea"/>
                <a:ea typeface="+mn-ea"/>
              </a:rPr>
              <a:t>電子商取引サービスの市場調査</a:t>
            </a:r>
            <a:r>
              <a:rPr lang="en-US" altLang="ja-JP" sz="1600" b="1" dirty="0">
                <a:latin typeface="+mn-ea"/>
                <a:ea typeface="+mn-ea"/>
              </a:rPr>
              <a:t>(</a:t>
            </a:r>
            <a:r>
              <a:rPr lang="ja-JP" altLang="en-US" sz="1600" b="1" dirty="0">
                <a:latin typeface="+mn-ea"/>
                <a:ea typeface="+mn-ea"/>
              </a:rPr>
              <a:t>市場調査に基づく普及戦略</a:t>
            </a:r>
            <a:r>
              <a:rPr lang="en-US" altLang="ja-JP" sz="1600" b="1" dirty="0">
                <a:latin typeface="+mn-ea"/>
                <a:ea typeface="+mn-ea"/>
              </a:rPr>
              <a:t>(</a:t>
            </a:r>
            <a:r>
              <a:rPr lang="ja-JP" altLang="en-US" sz="1600" b="1" dirty="0">
                <a:latin typeface="+mn-ea"/>
                <a:ea typeface="+mn-ea"/>
              </a:rPr>
              <a:t>案</a:t>
            </a:r>
            <a:r>
              <a:rPr lang="en-US" altLang="ja-JP" sz="1600" b="1" dirty="0">
                <a:latin typeface="+mn-ea"/>
                <a:ea typeface="+mn-ea"/>
              </a:rPr>
              <a:t>))</a:t>
            </a:r>
          </a:p>
        </p:txBody>
      </p:sp>
      <p:sp>
        <p:nvSpPr>
          <p:cNvPr id="7" name="スライド番号プレースホルダー 2">
            <a:extLst>
              <a:ext uri="{FF2B5EF4-FFF2-40B4-BE49-F238E27FC236}">
                <a16:creationId xmlns:a16="http://schemas.microsoft.com/office/drawing/2014/main" id="{7E4B75E5-E829-8155-6F6E-68C8BB0E31EE}"/>
              </a:ext>
            </a:extLst>
          </p:cNvPr>
          <p:cNvSpPr>
            <a:spLocks noGrp="1"/>
          </p:cNvSpPr>
          <p:nvPr>
            <p:ph type="sldNum" sz="quarter" idx="12"/>
          </p:nvPr>
        </p:nvSpPr>
        <p:spPr>
          <a:xfrm>
            <a:off x="7110609" y="6439989"/>
            <a:ext cx="2311400" cy="457200"/>
          </a:xfrm>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15</a:t>
            </a:fld>
            <a:endParaRPr kumimoji="0" lang="en-US" altLang="ja-JP" sz="2400" dirty="0">
              <a:solidFill>
                <a:prstClr val="black"/>
              </a:solidFill>
              <a:latin typeface="Century" pitchFamily="18" charset="0"/>
            </a:endParaRPr>
          </a:p>
        </p:txBody>
      </p:sp>
    </p:spTree>
    <p:extLst>
      <p:ext uri="{BB962C8B-B14F-4D97-AF65-F5344CB8AC3E}">
        <p14:creationId xmlns:p14="http://schemas.microsoft.com/office/powerpoint/2010/main" val="784575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F02E16-BF49-9930-A692-7F0EA9236816}"/>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2034D7AB-B5A0-A6DC-3B72-8CA59EA410D5}"/>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t>14/14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5AA88E1D-0F10-24B8-7F26-987BD8CC379F}"/>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16</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E12C4760-1CD0-2909-E90B-E1842A1AF961}"/>
              </a:ext>
            </a:extLst>
          </p:cNvPr>
          <p:cNvSpPr>
            <a:spLocks noChangeArrowheads="1"/>
          </p:cNvSpPr>
          <p:nvPr/>
        </p:nvSpPr>
        <p:spPr bwMode="auto">
          <a:xfrm>
            <a:off x="560512" y="980728"/>
            <a:ext cx="8884255" cy="3598421"/>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lnSpc>
                <a:spcPts val="2000"/>
              </a:lnSpc>
              <a:spcBef>
                <a:spcPts val="600"/>
              </a:spcBef>
              <a:buClrTx/>
              <a:buSzTx/>
              <a:buNone/>
            </a:pPr>
            <a:r>
              <a:rPr lang="en-US" altLang="ja-JP" sz="2200" b="1" dirty="0">
                <a:latin typeface="+mn-ea"/>
                <a:ea typeface="+mn-ea"/>
              </a:rPr>
              <a:t>(6)</a:t>
            </a:r>
            <a:r>
              <a:rPr lang="ja-JP" altLang="en-US" sz="2200" b="1" dirty="0">
                <a:latin typeface="+mn-ea"/>
                <a:ea typeface="+mn-ea"/>
              </a:rPr>
              <a:t>設備見積の普及促進に向けた検討</a:t>
            </a:r>
            <a:endParaRPr lang="en-US" altLang="ja-JP" sz="2200" b="1" dirty="0">
              <a:latin typeface="+mn-ea"/>
              <a:ea typeface="+mn-ea"/>
            </a:endParaRPr>
          </a:p>
          <a:p>
            <a:pPr lvl="1" eaLnBrk="1" hangingPunct="1">
              <a:lnSpc>
                <a:spcPts val="2000"/>
              </a:lnSpc>
              <a:spcBef>
                <a:spcPts val="600"/>
              </a:spcBef>
              <a:spcAft>
                <a:spcPts val="600"/>
              </a:spcAft>
              <a:buClrTx/>
              <a:buSzTx/>
              <a:buFont typeface="Wingdings" panose="05000000000000000000" pitchFamily="2" charset="2"/>
              <a:buChar char="l"/>
            </a:pPr>
            <a:r>
              <a:rPr lang="en-US" altLang="ja-JP" sz="2200" dirty="0">
                <a:latin typeface="+mn-ea"/>
                <a:ea typeface="+mn-ea"/>
              </a:rPr>
              <a:t>CI-NET</a:t>
            </a:r>
            <a:r>
              <a:rPr lang="ja-JP" altLang="en-US" sz="2200" dirty="0">
                <a:latin typeface="+mn-ea"/>
                <a:ea typeface="+mn-ea"/>
              </a:rPr>
              <a:t>設備見積</a:t>
            </a:r>
            <a:r>
              <a:rPr lang="en-US" altLang="ja-JP" sz="2200" dirty="0">
                <a:latin typeface="+mn-ea"/>
                <a:ea typeface="+mn-ea"/>
              </a:rPr>
              <a:t>Ver.2.1</a:t>
            </a:r>
            <a:r>
              <a:rPr lang="ja-JP" altLang="en-US" sz="2200" dirty="0">
                <a:latin typeface="+mn-ea"/>
                <a:ea typeface="+mn-ea"/>
              </a:rPr>
              <a:t>実運用の普及促進</a:t>
            </a:r>
            <a:endParaRPr lang="en-US" altLang="ja-JP" sz="2200" dirty="0">
              <a:latin typeface="+mn-ea"/>
              <a:ea typeface="+mn-ea"/>
            </a:endParaRPr>
          </a:p>
          <a:p>
            <a:pPr marL="457200" lvl="1" indent="0" eaLnBrk="1" hangingPunct="1">
              <a:lnSpc>
                <a:spcPts val="1800"/>
              </a:lnSpc>
              <a:spcBef>
                <a:spcPts val="600"/>
              </a:spcBef>
              <a:spcAft>
                <a:spcPts val="600"/>
              </a:spcAft>
              <a:buClrTx/>
              <a:buSzTx/>
              <a:buNone/>
            </a:pPr>
            <a:r>
              <a:rPr lang="ja-JP" altLang="en-US" sz="2200" dirty="0">
                <a:latin typeface="+mn-ea"/>
                <a:ea typeface="+mn-ea"/>
              </a:rPr>
              <a:t>　</a:t>
            </a:r>
            <a:r>
              <a:rPr lang="en-US" altLang="ja-JP" sz="2200" dirty="0">
                <a:latin typeface="+mn-ea"/>
                <a:ea typeface="+mn-ea"/>
              </a:rPr>
              <a:t>(1)</a:t>
            </a:r>
            <a:r>
              <a:rPr lang="ja-JP" altLang="en-US" sz="2200" dirty="0">
                <a:latin typeface="+mn-ea"/>
                <a:ea typeface="+mn-ea"/>
              </a:rPr>
              <a:t>　設備見積</a:t>
            </a:r>
            <a:r>
              <a:rPr lang="en-US" altLang="ja-JP" sz="2200" dirty="0">
                <a:latin typeface="+mn-ea"/>
                <a:ea typeface="+mn-ea"/>
              </a:rPr>
              <a:t>Ver.2.1</a:t>
            </a:r>
            <a:r>
              <a:rPr lang="ja-JP" altLang="en-US" sz="2200" dirty="0">
                <a:latin typeface="+mn-ea"/>
                <a:ea typeface="+mn-ea"/>
              </a:rPr>
              <a:t>実運用の進捗状況・課題等のヒアリングを継続</a:t>
            </a:r>
            <a:endParaRPr lang="en-US" altLang="ja-JP" sz="2200" dirty="0">
              <a:latin typeface="+mn-ea"/>
              <a:ea typeface="+mn-ea"/>
            </a:endParaRPr>
          </a:p>
          <a:p>
            <a:pPr marL="457200" lvl="1" indent="0" eaLnBrk="1" hangingPunct="1">
              <a:lnSpc>
                <a:spcPts val="1800"/>
              </a:lnSpc>
              <a:spcBef>
                <a:spcPts val="600"/>
              </a:spcBef>
              <a:spcAft>
                <a:spcPts val="600"/>
              </a:spcAft>
              <a:buClrTx/>
              <a:buSzTx/>
              <a:buNone/>
            </a:pPr>
            <a:r>
              <a:rPr lang="ja-JP" altLang="en-US" sz="2200" dirty="0">
                <a:latin typeface="+mn-ea"/>
                <a:ea typeface="+mn-ea"/>
              </a:rPr>
              <a:t>　　　　 して実施した。</a:t>
            </a:r>
            <a:endParaRPr lang="en-US" altLang="ja-JP" sz="2200" dirty="0">
              <a:latin typeface="+mn-ea"/>
              <a:ea typeface="+mn-ea"/>
            </a:endParaRPr>
          </a:p>
          <a:p>
            <a:pPr marL="457200" lvl="1" indent="0" eaLnBrk="1" hangingPunct="1">
              <a:lnSpc>
                <a:spcPts val="1800"/>
              </a:lnSpc>
              <a:spcBef>
                <a:spcPts val="600"/>
              </a:spcBef>
              <a:spcAft>
                <a:spcPts val="600"/>
              </a:spcAft>
              <a:buClrTx/>
              <a:buSzTx/>
              <a:buNone/>
            </a:pPr>
            <a:r>
              <a:rPr lang="ja-JP" altLang="en-US" sz="2200" dirty="0">
                <a:latin typeface="+mn-ea"/>
                <a:ea typeface="+mn-ea"/>
              </a:rPr>
              <a:t>　</a:t>
            </a:r>
            <a:r>
              <a:rPr lang="en-US" altLang="ja-JP" sz="2200" dirty="0">
                <a:latin typeface="+mn-ea"/>
                <a:ea typeface="+mn-ea"/>
              </a:rPr>
              <a:t>(</a:t>
            </a:r>
            <a:r>
              <a:rPr lang="ja-JP" altLang="en-US" sz="2200" dirty="0">
                <a:latin typeface="+mn-ea"/>
                <a:ea typeface="+mn-ea"/>
              </a:rPr>
              <a:t>２</a:t>
            </a:r>
            <a:r>
              <a:rPr lang="en-US" altLang="ja-JP" sz="2200" dirty="0">
                <a:latin typeface="+mn-ea"/>
                <a:ea typeface="+mn-ea"/>
              </a:rPr>
              <a:t>)</a:t>
            </a:r>
            <a:r>
              <a:rPr lang="ja-JP" altLang="en-US" sz="2200" dirty="0">
                <a:latin typeface="+mn-ea"/>
                <a:ea typeface="+mn-ea"/>
              </a:rPr>
              <a:t>　設備見積</a:t>
            </a:r>
            <a:r>
              <a:rPr lang="en-US" altLang="ja-JP" sz="2200" dirty="0">
                <a:latin typeface="+mn-ea"/>
                <a:ea typeface="+mn-ea"/>
              </a:rPr>
              <a:t>WG</a:t>
            </a:r>
            <a:r>
              <a:rPr lang="ja-JP" altLang="en-US" sz="2200" dirty="0">
                <a:latin typeface="+mn-ea"/>
                <a:ea typeface="+mn-ea"/>
              </a:rPr>
              <a:t>メンバ向けのオンライン掲示板で、各社の「実運用</a:t>
            </a:r>
            <a:endParaRPr lang="en-US" altLang="ja-JP" sz="2200" dirty="0">
              <a:latin typeface="+mn-ea"/>
              <a:ea typeface="+mn-ea"/>
            </a:endParaRPr>
          </a:p>
          <a:p>
            <a:pPr marL="457200" lvl="1" indent="0" eaLnBrk="1" hangingPunct="1">
              <a:lnSpc>
                <a:spcPts val="1800"/>
              </a:lnSpc>
              <a:spcBef>
                <a:spcPts val="600"/>
              </a:spcBef>
              <a:spcAft>
                <a:spcPts val="600"/>
              </a:spcAft>
              <a:buClrTx/>
              <a:buSzTx/>
              <a:buNone/>
            </a:pPr>
            <a:r>
              <a:rPr lang="ja-JP" altLang="en-US" sz="2200" dirty="0">
                <a:latin typeface="+mn-ea"/>
                <a:ea typeface="+mn-ea"/>
              </a:rPr>
              <a:t>　　　　 進捗状況一覧」を、リアルタイムで共有できるようにした。</a:t>
            </a:r>
            <a:endParaRPr lang="en-US" altLang="ja-JP" sz="2200" dirty="0">
              <a:latin typeface="+mn-ea"/>
              <a:ea typeface="+mn-ea"/>
            </a:endParaRPr>
          </a:p>
          <a:p>
            <a:pPr lvl="1" eaLnBrk="1" hangingPunct="1">
              <a:lnSpc>
                <a:spcPts val="2500"/>
              </a:lnSpc>
              <a:spcBef>
                <a:spcPts val="600"/>
              </a:spcBef>
              <a:buClrTx/>
              <a:buSzTx/>
              <a:buFont typeface="Wingdings" panose="05000000000000000000" pitchFamily="2" charset="2"/>
              <a:buChar char="l"/>
            </a:pPr>
            <a:r>
              <a:rPr lang="ja-JP" altLang="en-US" sz="2200" dirty="0">
                <a:latin typeface="+mn-ea"/>
                <a:ea typeface="+mn-ea"/>
              </a:rPr>
              <a:t>「</a:t>
            </a:r>
            <a:r>
              <a:rPr lang="en-US" altLang="ja-JP" sz="2200" dirty="0">
                <a:latin typeface="+mn-ea"/>
                <a:ea typeface="+mn-ea"/>
              </a:rPr>
              <a:t>CI-NET</a:t>
            </a:r>
            <a:r>
              <a:rPr lang="ja-JP" altLang="en-US" sz="2200" dirty="0">
                <a:latin typeface="+mn-ea"/>
                <a:ea typeface="+mn-ea"/>
              </a:rPr>
              <a:t>建設資機材コード</a:t>
            </a:r>
            <a:r>
              <a:rPr lang="en-US" altLang="ja-JP" sz="2200" dirty="0">
                <a:latin typeface="+mn-ea"/>
                <a:ea typeface="+mn-ea"/>
              </a:rPr>
              <a:t>Ver.1.8</a:t>
            </a:r>
            <a:r>
              <a:rPr lang="ja-JP" altLang="en-US" sz="2200" dirty="0">
                <a:latin typeface="+mn-ea"/>
                <a:ea typeface="+mn-ea"/>
              </a:rPr>
              <a:t>」について、「建築</a:t>
            </a:r>
            <a:r>
              <a:rPr lang="en-US" altLang="ja-JP" sz="2200" dirty="0">
                <a:latin typeface="+mn-ea"/>
                <a:ea typeface="+mn-ea"/>
              </a:rPr>
              <a:t>BIM</a:t>
            </a:r>
            <a:r>
              <a:rPr lang="ja-JP" altLang="en-US" sz="2200" dirty="0">
                <a:latin typeface="+mn-ea"/>
                <a:ea typeface="+mn-ea"/>
              </a:rPr>
              <a:t>推進会議」が整備する</a:t>
            </a:r>
            <a:r>
              <a:rPr lang="en-US" altLang="ja-JP" sz="2200" dirty="0">
                <a:latin typeface="+mn-ea"/>
                <a:ea typeface="+mn-ea"/>
              </a:rPr>
              <a:t>BIM</a:t>
            </a:r>
            <a:r>
              <a:rPr lang="ja-JP" altLang="en-US" sz="2200" dirty="0">
                <a:latin typeface="+mn-ea"/>
                <a:ea typeface="+mn-ea"/>
              </a:rPr>
              <a:t>コード</a:t>
            </a:r>
            <a:r>
              <a:rPr lang="en-US" altLang="ja-JP" sz="2200" baseline="30000" dirty="0">
                <a:latin typeface="+mn-ea"/>
                <a:ea typeface="+mn-ea"/>
              </a:rPr>
              <a:t>※</a:t>
            </a:r>
            <a:r>
              <a:rPr lang="ja-JP" altLang="en-US" sz="2200" dirty="0">
                <a:latin typeface="+mn-ea"/>
                <a:ea typeface="+mn-ea"/>
              </a:rPr>
              <a:t>との連携可否、および更新作業の方針を検討した。</a:t>
            </a:r>
            <a:endParaRPr lang="en-US" altLang="ja-JP" sz="2200" dirty="0">
              <a:latin typeface="+mn-ea"/>
              <a:ea typeface="+mn-ea"/>
            </a:endParaRPr>
          </a:p>
          <a:p>
            <a:pPr marL="457200" lvl="1" indent="0" algn="r" eaLnBrk="1" hangingPunct="1">
              <a:spcBef>
                <a:spcPts val="600"/>
              </a:spcBef>
              <a:buClrTx/>
              <a:buSzTx/>
              <a:buNone/>
            </a:pPr>
            <a:r>
              <a:rPr lang="en-US" altLang="ja-JP" sz="1200" dirty="0">
                <a:latin typeface="+mn-ea"/>
                <a:ea typeface="+mn-ea"/>
              </a:rPr>
              <a:t>※</a:t>
            </a:r>
            <a:r>
              <a:rPr lang="ja-JP" altLang="en-US" sz="1200" dirty="0">
                <a:latin typeface="+mn-ea"/>
                <a:ea typeface="+mn-ea"/>
              </a:rPr>
              <a:t>「</a:t>
            </a:r>
            <a:r>
              <a:rPr lang="en-US" altLang="ja-JP" sz="1200" dirty="0">
                <a:latin typeface="+mn-ea"/>
                <a:ea typeface="+mn-ea"/>
              </a:rPr>
              <a:t>BLCJ</a:t>
            </a:r>
            <a:r>
              <a:rPr lang="ja-JP" altLang="en-US" sz="1200" dirty="0">
                <a:latin typeface="+mn-ea"/>
                <a:ea typeface="+mn-ea"/>
              </a:rPr>
              <a:t>オブジェクト標準</a:t>
            </a:r>
            <a:r>
              <a:rPr lang="en-US" altLang="ja-JP" sz="1200" dirty="0">
                <a:latin typeface="+mn-ea"/>
                <a:ea typeface="+mn-ea"/>
              </a:rPr>
              <a:t>Ver.2.0</a:t>
            </a:r>
            <a:r>
              <a:rPr lang="ja-JP" altLang="en-US" sz="1200" dirty="0">
                <a:latin typeface="+mn-ea"/>
                <a:ea typeface="+mn-ea"/>
              </a:rPr>
              <a:t>」</a:t>
            </a:r>
            <a:endParaRPr lang="en-US" altLang="ja-JP" sz="1200" dirty="0">
              <a:latin typeface="+mn-ea"/>
              <a:ea typeface="+mn-ea"/>
            </a:endParaRPr>
          </a:p>
        </p:txBody>
      </p:sp>
    </p:spTree>
    <p:extLst>
      <p:ext uri="{BB962C8B-B14F-4D97-AF65-F5344CB8AC3E}">
        <p14:creationId xmlns:p14="http://schemas.microsoft.com/office/powerpoint/2010/main" val="1732177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1/13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17</a:t>
            </a:fld>
            <a:endParaRPr lang="en-US" altLang="ja-JP" dirty="0">
              <a:solidFill>
                <a:prstClr val="black"/>
              </a:solidFill>
            </a:endParaRPr>
          </a:p>
        </p:txBody>
      </p:sp>
      <p:sp>
        <p:nvSpPr>
          <p:cNvPr id="2" name="Rectangle 38">
            <a:extLst>
              <a:ext uri="{FF2B5EF4-FFF2-40B4-BE49-F238E27FC236}">
                <a16:creationId xmlns:a16="http://schemas.microsoft.com/office/drawing/2014/main" id="{A9AEA687-63E6-1683-BAC1-C9870AF3C85D}"/>
              </a:ext>
            </a:extLst>
          </p:cNvPr>
          <p:cNvSpPr>
            <a:spLocks noChangeArrowheads="1"/>
          </p:cNvSpPr>
          <p:nvPr/>
        </p:nvSpPr>
        <p:spPr bwMode="auto">
          <a:xfrm>
            <a:off x="495300" y="986751"/>
            <a:ext cx="9138219" cy="4308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ja-JP" altLang="en-US" sz="2200" b="1" dirty="0">
                <a:latin typeface="+mn-ea"/>
                <a:ea typeface="+mn-ea"/>
              </a:rPr>
              <a:t>標準委員会　活動テーマと活動体制</a:t>
            </a:r>
            <a:endParaRPr lang="en-US" altLang="ja-JP" sz="2200" dirty="0">
              <a:latin typeface="+mn-ea"/>
              <a:ea typeface="+mn-ea"/>
            </a:endParaRPr>
          </a:p>
        </p:txBody>
      </p:sp>
      <p:sp>
        <p:nvSpPr>
          <p:cNvPr id="20" name="フリーフォーム 16">
            <a:extLst>
              <a:ext uri="{FF2B5EF4-FFF2-40B4-BE49-F238E27FC236}">
                <a16:creationId xmlns:a16="http://schemas.microsoft.com/office/drawing/2014/main" id="{0DE9588F-CB74-D6D1-AC2F-D04805F98755}"/>
              </a:ext>
            </a:extLst>
          </p:cNvPr>
          <p:cNvSpPr/>
          <p:nvPr/>
        </p:nvSpPr>
        <p:spPr bwMode="auto">
          <a:xfrm>
            <a:off x="1415756" y="2126576"/>
            <a:ext cx="440900" cy="2526560"/>
          </a:xfrm>
          <a:custGeom>
            <a:avLst/>
            <a:gdLst>
              <a:gd name="T0" fmla="*/ 0 w 152400"/>
              <a:gd name="T1" fmla="*/ 0 h 314325"/>
              <a:gd name="T2" fmla="*/ 0 w 152400"/>
              <a:gd name="T3" fmla="*/ 314325 h 314325"/>
              <a:gd name="T4" fmla="*/ 152400 w 152400"/>
              <a:gd name="T5" fmla="*/ 314325 h 314325"/>
            </a:gdLst>
            <a:ahLst/>
            <a:cxnLst>
              <a:cxn ang="0">
                <a:pos x="T0" y="T1"/>
              </a:cxn>
              <a:cxn ang="0">
                <a:pos x="T2" y="T3"/>
              </a:cxn>
              <a:cxn ang="0">
                <a:pos x="T4" y="T5"/>
              </a:cxn>
            </a:cxnLst>
            <a:rect l="0" t="0" r="r" b="b"/>
            <a:pathLst>
              <a:path w="152400" h="314325">
                <a:moveTo>
                  <a:pt x="0" y="0"/>
                </a:moveTo>
                <a:lnTo>
                  <a:pt x="0" y="314325"/>
                </a:lnTo>
                <a:lnTo>
                  <a:pt x="152400" y="314325"/>
                </a:lnTo>
              </a:path>
            </a:pathLst>
          </a:custGeom>
          <a:noFill/>
          <a:ln w="9525">
            <a:solidFill>
              <a:srgbClr val="000000"/>
            </a:solidFill>
            <a:round/>
          </a:ln>
        </p:spPr>
        <p:txBody>
          <a:bodyPr rot="0" vert="horz" wrap="square" lIns="91440" tIns="45720" rIns="91440" bIns="45720" anchor="ctr" anchorCtr="0" upright="1">
            <a:noAutofit/>
          </a:bodyPr>
          <a:lstStyle/>
          <a:p>
            <a:pPr algn="just"/>
            <a:r>
              <a:rPr lang="en-US" sz="1050" kern="100">
                <a:effectLst/>
                <a:latin typeface="+mn-ea"/>
                <a:ea typeface="+mn-ea"/>
                <a:cs typeface="Times New Roman" panose="02020603050405020304" pitchFamily="18" charset="0"/>
              </a:rPr>
              <a:t> </a:t>
            </a:r>
            <a:endParaRPr lang="ja-JP" sz="1050" kern="100">
              <a:effectLst/>
              <a:latin typeface="+mn-ea"/>
              <a:ea typeface="+mn-ea"/>
              <a:cs typeface="Times New Roman" panose="02020603050405020304" pitchFamily="18" charset="0"/>
            </a:endParaRPr>
          </a:p>
        </p:txBody>
      </p:sp>
      <p:sp>
        <p:nvSpPr>
          <p:cNvPr id="21" name="テキスト ボックス 21">
            <a:extLst>
              <a:ext uri="{FF2B5EF4-FFF2-40B4-BE49-F238E27FC236}">
                <a16:creationId xmlns:a16="http://schemas.microsoft.com/office/drawing/2014/main" id="{0AECF239-18AD-B8AF-E44B-956227791F36}"/>
              </a:ext>
            </a:extLst>
          </p:cNvPr>
          <p:cNvSpPr txBox="1">
            <a:spLocks noChangeArrowheads="1"/>
          </p:cNvSpPr>
          <p:nvPr/>
        </p:nvSpPr>
        <p:spPr bwMode="auto">
          <a:xfrm>
            <a:off x="1749918" y="4777731"/>
            <a:ext cx="5693107" cy="633507"/>
          </a:xfrm>
          <a:prstGeom prst="rect">
            <a:avLst/>
          </a:prstGeom>
          <a:solidFill>
            <a:srgbClr val="FFFFFF"/>
          </a:solidFill>
          <a:ln>
            <a:noFill/>
          </a:ln>
        </p:spPr>
        <p:txBody>
          <a:bodyPr rot="0" vert="horz" wrap="square" lIns="74295" tIns="8890" rIns="74295" bIns="8890" anchor="t" anchorCtr="0" upright="1">
            <a:spAutoFit/>
          </a:bodyPr>
          <a:lstStyle/>
          <a:p>
            <a:pPr indent="151130" algn="just"/>
            <a:r>
              <a:rPr lang="en-US" sz="2000" kern="100" dirty="0">
                <a:effectLst/>
                <a:latin typeface="+mn-ea"/>
                <a:ea typeface="+mn-ea"/>
                <a:cs typeface="Times New Roman" panose="02020603050405020304" pitchFamily="18" charset="0"/>
              </a:rPr>
              <a:t>(</a:t>
            </a:r>
            <a:r>
              <a:rPr lang="en-US" altLang="ja-JP" sz="2000" kern="100" dirty="0">
                <a:effectLst/>
                <a:latin typeface="+mn-ea"/>
                <a:ea typeface="+mn-ea"/>
                <a:cs typeface="Times New Roman" panose="02020603050405020304" pitchFamily="18" charset="0"/>
              </a:rPr>
              <a:t>3</a:t>
            </a:r>
            <a:r>
              <a:rPr lang="en-US" sz="2000" kern="100" dirty="0">
                <a:effectLst/>
                <a:latin typeface="+mn-ea"/>
                <a:ea typeface="+mn-ea"/>
                <a:cs typeface="Times New Roman" panose="02020603050405020304" pitchFamily="18" charset="0"/>
              </a:rPr>
              <a:t>) CI-NET</a:t>
            </a:r>
            <a:r>
              <a:rPr lang="ja-JP" sz="2000" kern="100" dirty="0">
                <a:effectLst/>
                <a:latin typeface="+mn-ea"/>
                <a:ea typeface="+mn-ea"/>
                <a:cs typeface="Times New Roman" panose="02020603050405020304" pitchFamily="18" charset="0"/>
              </a:rPr>
              <a:t>を取り巻く</a:t>
            </a:r>
            <a:r>
              <a:rPr lang="ja-JP" altLang="en-US" sz="2000" kern="100" dirty="0">
                <a:effectLst/>
                <a:latin typeface="+mn-ea"/>
                <a:ea typeface="+mn-ea"/>
                <a:cs typeface="Times New Roman" panose="02020603050405020304" pitchFamily="18" charset="0"/>
              </a:rPr>
              <a:t>公共発注者による電子契約、</a:t>
            </a:r>
            <a:br>
              <a:rPr lang="en-US" altLang="ja-JP" sz="2000" kern="100" dirty="0">
                <a:effectLst/>
                <a:latin typeface="+mn-ea"/>
                <a:ea typeface="+mn-ea"/>
                <a:cs typeface="Times New Roman" panose="02020603050405020304" pitchFamily="18" charset="0"/>
              </a:rPr>
            </a:br>
            <a:r>
              <a:rPr lang="ja-JP" altLang="en-US" sz="2000" kern="100" dirty="0">
                <a:effectLst/>
                <a:latin typeface="+mn-ea"/>
                <a:ea typeface="+mn-ea"/>
                <a:cs typeface="Times New Roman" panose="02020603050405020304" pitchFamily="18" charset="0"/>
              </a:rPr>
              <a:t>　　　　</a:t>
            </a:r>
            <a:r>
              <a:rPr lang="en-US" altLang="ja-JP" sz="2000" kern="100" dirty="0">
                <a:effectLst/>
                <a:latin typeface="+mn-ea"/>
                <a:ea typeface="+mn-ea"/>
                <a:cs typeface="Times New Roman" panose="02020603050405020304" pitchFamily="18" charset="0"/>
              </a:rPr>
              <a:t>BIM/CIM</a:t>
            </a:r>
            <a:r>
              <a:rPr lang="ja-JP" altLang="en-US" sz="2000" kern="100" dirty="0">
                <a:effectLst/>
                <a:latin typeface="+mn-ea"/>
                <a:ea typeface="+mn-ea"/>
                <a:cs typeface="Times New Roman" panose="02020603050405020304" pitchFamily="18" charset="0"/>
              </a:rPr>
              <a:t>等の動向に関する調査</a:t>
            </a:r>
            <a:endParaRPr lang="ja-JP" sz="2000" kern="100" dirty="0">
              <a:effectLst/>
              <a:latin typeface="+mn-ea"/>
              <a:ea typeface="+mn-ea"/>
              <a:cs typeface="Times New Roman" panose="02020603050405020304" pitchFamily="18" charset="0"/>
            </a:endParaRPr>
          </a:p>
        </p:txBody>
      </p:sp>
      <p:sp>
        <p:nvSpPr>
          <p:cNvPr id="22" name="テキスト ボックス 18">
            <a:extLst>
              <a:ext uri="{FF2B5EF4-FFF2-40B4-BE49-F238E27FC236}">
                <a16:creationId xmlns:a16="http://schemas.microsoft.com/office/drawing/2014/main" id="{95678DDD-0E37-A2CA-8107-8D1F761E2B13}"/>
              </a:ext>
            </a:extLst>
          </p:cNvPr>
          <p:cNvSpPr txBox="1">
            <a:spLocks noChangeArrowheads="1"/>
          </p:cNvSpPr>
          <p:nvPr/>
        </p:nvSpPr>
        <p:spPr bwMode="auto">
          <a:xfrm>
            <a:off x="1719922" y="2996952"/>
            <a:ext cx="5693107" cy="1249060"/>
          </a:xfrm>
          <a:prstGeom prst="rect">
            <a:avLst/>
          </a:prstGeom>
          <a:solidFill>
            <a:srgbClr val="FFFFFF"/>
          </a:solidFill>
          <a:ln>
            <a:noFill/>
          </a:ln>
        </p:spPr>
        <p:txBody>
          <a:bodyPr rot="0" vert="horz" wrap="square" lIns="74295" tIns="8890" rIns="74295" bIns="8890" anchor="t" anchorCtr="0">
            <a:spAutoFit/>
          </a:bodyPr>
          <a:lstStyle/>
          <a:p>
            <a:pPr indent="151130" algn="just"/>
            <a:r>
              <a:rPr lang="en-US" sz="2000" kern="100" dirty="0">
                <a:effectLst/>
                <a:latin typeface="+mn-ea"/>
                <a:ea typeface="+mn-ea"/>
                <a:cs typeface="Times New Roman" panose="02020603050405020304" pitchFamily="18" charset="0"/>
              </a:rPr>
              <a:t>(1)CI-NET LiteS</a:t>
            </a:r>
            <a:r>
              <a:rPr lang="ja-JP" sz="2000" kern="100" dirty="0">
                <a:effectLst/>
                <a:latin typeface="+mn-ea"/>
                <a:ea typeface="+mn-ea"/>
                <a:cs typeface="Times New Roman" panose="02020603050405020304" pitchFamily="18" charset="0"/>
              </a:rPr>
              <a:t>実装規約のメンテナンス</a:t>
            </a:r>
          </a:p>
          <a:p>
            <a:pPr indent="151130" algn="just"/>
            <a:r>
              <a:rPr lang="en-US" sz="2000" kern="100" dirty="0">
                <a:effectLst/>
                <a:latin typeface="+mn-ea"/>
                <a:ea typeface="+mn-ea"/>
                <a:cs typeface="Times New Roman" panose="02020603050405020304" pitchFamily="18" charset="0"/>
              </a:rPr>
              <a:t>(2)CI-NE</a:t>
            </a:r>
            <a:r>
              <a:rPr lang="en-US" altLang="ja-JP" sz="2000" kern="100" dirty="0">
                <a:effectLst/>
                <a:latin typeface="+mn-ea"/>
                <a:ea typeface="+mn-ea"/>
                <a:cs typeface="Times New Roman" panose="02020603050405020304" pitchFamily="18" charset="0"/>
              </a:rPr>
              <a:t>T</a:t>
            </a:r>
            <a:r>
              <a:rPr lang="ja-JP" altLang="en-US" sz="2000" kern="100" dirty="0">
                <a:effectLst/>
                <a:latin typeface="+mn-ea"/>
                <a:ea typeface="+mn-ea"/>
                <a:cs typeface="Times New Roman" panose="02020603050405020304" pitchFamily="18" charset="0"/>
              </a:rPr>
              <a:t>利用に関連する法令や施策への対応</a:t>
            </a:r>
            <a:endParaRPr lang="ja-JP" sz="2000" kern="100" dirty="0">
              <a:effectLst/>
              <a:latin typeface="+mn-ea"/>
              <a:ea typeface="+mn-ea"/>
              <a:cs typeface="Times New Roman" panose="02020603050405020304" pitchFamily="18" charset="0"/>
            </a:endParaRPr>
          </a:p>
          <a:p>
            <a:pPr indent="151130" algn="just"/>
            <a:r>
              <a:rPr lang="en-US" sz="2000" kern="100" dirty="0">
                <a:effectLst/>
                <a:latin typeface="+mn-ea"/>
                <a:ea typeface="+mn-ea"/>
                <a:cs typeface="Times New Roman" panose="02020603050405020304" pitchFamily="18" charset="0"/>
              </a:rPr>
              <a:t>(</a:t>
            </a:r>
            <a:r>
              <a:rPr lang="en-US" altLang="ja-JP" sz="2000" kern="100" dirty="0">
                <a:effectLst/>
                <a:latin typeface="+mn-ea"/>
                <a:ea typeface="+mn-ea"/>
                <a:cs typeface="Times New Roman" panose="02020603050405020304" pitchFamily="18" charset="0"/>
              </a:rPr>
              <a:t>4</a:t>
            </a:r>
            <a:r>
              <a:rPr lang="en-US" sz="2000" kern="100" dirty="0">
                <a:effectLst/>
                <a:latin typeface="+mn-ea"/>
                <a:ea typeface="+mn-ea"/>
                <a:cs typeface="Times New Roman" panose="02020603050405020304" pitchFamily="18" charset="0"/>
              </a:rPr>
              <a:t>)</a:t>
            </a:r>
            <a:r>
              <a:rPr lang="en-US" altLang="ja-JP" sz="2000" kern="100" dirty="0">
                <a:effectLst/>
                <a:latin typeface="+mn-ea"/>
                <a:ea typeface="+mn-ea"/>
                <a:cs typeface="Times New Roman" panose="02020603050405020304" pitchFamily="18" charset="0"/>
              </a:rPr>
              <a:t>JP PINT</a:t>
            </a:r>
            <a:r>
              <a:rPr lang="ja-JP" altLang="en-US" sz="2000" kern="100" dirty="0">
                <a:effectLst/>
                <a:latin typeface="+mn-ea"/>
                <a:ea typeface="+mn-ea"/>
                <a:cs typeface="Times New Roman" panose="02020603050405020304" pitchFamily="18" charset="0"/>
              </a:rPr>
              <a:t>に対する</a:t>
            </a:r>
            <a:r>
              <a:rPr lang="en-US" altLang="ja-JP" sz="2000" kern="100" dirty="0">
                <a:effectLst/>
                <a:latin typeface="+mn-ea"/>
                <a:ea typeface="+mn-ea"/>
                <a:cs typeface="Times New Roman" panose="02020603050405020304" pitchFamily="18" charset="0"/>
              </a:rPr>
              <a:t>CI-NET</a:t>
            </a:r>
            <a:r>
              <a:rPr lang="ja-JP" altLang="en-US" sz="2000" kern="100" dirty="0">
                <a:latin typeface="+mn-ea"/>
                <a:ea typeface="+mn-ea"/>
                <a:cs typeface="Times New Roman" panose="02020603050405020304" pitchFamily="18" charset="0"/>
              </a:rPr>
              <a:t>対応の検討</a:t>
            </a:r>
            <a:endParaRPr lang="en-US" altLang="ja-JP" sz="2000" kern="100" dirty="0">
              <a:latin typeface="+mn-ea"/>
              <a:ea typeface="+mn-ea"/>
              <a:cs typeface="Times New Roman" panose="02020603050405020304" pitchFamily="18" charset="0"/>
            </a:endParaRPr>
          </a:p>
          <a:p>
            <a:pPr indent="151130" algn="just"/>
            <a:r>
              <a:rPr lang="ja-JP" altLang="en-US" sz="2000" kern="100" dirty="0">
                <a:effectLst/>
                <a:latin typeface="+mn-ea"/>
                <a:ea typeface="+mn-ea"/>
                <a:cs typeface="Times New Roman" panose="02020603050405020304" pitchFamily="18" charset="0"/>
              </a:rPr>
              <a:t>　　</a:t>
            </a:r>
            <a:r>
              <a:rPr lang="en-US" altLang="ja-JP" sz="2000" kern="100" dirty="0">
                <a:effectLst/>
                <a:latin typeface="+mn-ea"/>
                <a:ea typeface="+mn-ea"/>
                <a:cs typeface="Times New Roman" panose="02020603050405020304" pitchFamily="18" charset="0"/>
              </a:rPr>
              <a:t>JP PINT</a:t>
            </a:r>
            <a:r>
              <a:rPr lang="ja-JP" altLang="en-US" sz="2000" kern="100" dirty="0">
                <a:effectLst/>
                <a:latin typeface="+mn-ea"/>
                <a:ea typeface="+mn-ea"/>
                <a:cs typeface="Times New Roman" panose="02020603050405020304" pitchFamily="18" charset="0"/>
              </a:rPr>
              <a:t>検討タスクフォース　設置</a:t>
            </a:r>
            <a:endParaRPr lang="ja-JP" sz="2000" kern="100" dirty="0">
              <a:effectLst/>
              <a:latin typeface="+mn-ea"/>
              <a:ea typeface="+mn-ea"/>
              <a:cs typeface="Times New Roman" panose="02020603050405020304" pitchFamily="18" charset="0"/>
            </a:endParaRPr>
          </a:p>
        </p:txBody>
      </p:sp>
      <p:sp>
        <p:nvSpPr>
          <p:cNvPr id="23" name="正方形/長方形 22">
            <a:extLst>
              <a:ext uri="{FF2B5EF4-FFF2-40B4-BE49-F238E27FC236}">
                <a16:creationId xmlns:a16="http://schemas.microsoft.com/office/drawing/2014/main" id="{9A281B5C-20C1-0804-5B68-39FCBB6D2C1D}"/>
              </a:ext>
            </a:extLst>
          </p:cNvPr>
          <p:cNvSpPr>
            <a:spLocks noChangeArrowheads="1"/>
          </p:cNvSpPr>
          <p:nvPr/>
        </p:nvSpPr>
        <p:spPr bwMode="auto">
          <a:xfrm>
            <a:off x="1136576" y="1988840"/>
            <a:ext cx="1984375"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7160" algn="just">
              <a:lnSpc>
                <a:spcPts val="1500"/>
              </a:lnSpc>
            </a:pPr>
            <a:r>
              <a:rPr lang="ja-JP" sz="2000" kern="100" dirty="0">
                <a:effectLst/>
                <a:latin typeface="+mn-ea"/>
                <a:ea typeface="+mn-ea"/>
                <a:cs typeface="Times New Roman" panose="02020603050405020304" pitchFamily="18" charset="0"/>
              </a:rPr>
              <a:t>標準委員会</a:t>
            </a:r>
          </a:p>
        </p:txBody>
      </p:sp>
      <p:sp>
        <p:nvSpPr>
          <p:cNvPr id="26" name="テキスト ボックス 20">
            <a:extLst>
              <a:ext uri="{FF2B5EF4-FFF2-40B4-BE49-F238E27FC236}">
                <a16:creationId xmlns:a16="http://schemas.microsoft.com/office/drawing/2014/main" id="{7E196995-D2AB-95EE-521D-14BCE320B7C8}"/>
              </a:ext>
            </a:extLst>
          </p:cNvPr>
          <p:cNvSpPr txBox="1">
            <a:spLocks noChangeArrowheads="1"/>
          </p:cNvSpPr>
          <p:nvPr/>
        </p:nvSpPr>
        <p:spPr bwMode="auto">
          <a:xfrm>
            <a:off x="1719922" y="4437112"/>
            <a:ext cx="2876550"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7160" algn="just">
              <a:lnSpc>
                <a:spcPts val="1500"/>
              </a:lnSpc>
            </a:pPr>
            <a:r>
              <a:rPr lang="ja-JP" sz="2000" kern="100" dirty="0">
                <a:effectLst/>
                <a:latin typeface="+mn-ea"/>
                <a:ea typeface="+mn-ea"/>
                <a:cs typeface="Times New Roman" panose="02020603050405020304" pitchFamily="18" charset="0"/>
              </a:rPr>
              <a:t>技術検討</a:t>
            </a:r>
            <a:r>
              <a:rPr lang="en-US" sz="2000" kern="100" dirty="0">
                <a:effectLst/>
                <a:latin typeface="+mn-ea"/>
                <a:ea typeface="+mn-ea"/>
                <a:cs typeface="Times New Roman" panose="02020603050405020304" pitchFamily="18" charset="0"/>
              </a:rPr>
              <a:t>WG</a:t>
            </a:r>
            <a:endParaRPr lang="ja-JP" sz="2000" kern="100" dirty="0">
              <a:effectLst/>
              <a:latin typeface="+mn-ea"/>
              <a:ea typeface="+mn-ea"/>
              <a:cs typeface="Times New Roman" panose="02020603050405020304" pitchFamily="18" charset="0"/>
            </a:endParaRPr>
          </a:p>
        </p:txBody>
      </p:sp>
      <p:cxnSp>
        <p:nvCxnSpPr>
          <p:cNvPr id="27" name="直線コネクタ 26">
            <a:extLst>
              <a:ext uri="{FF2B5EF4-FFF2-40B4-BE49-F238E27FC236}">
                <a16:creationId xmlns:a16="http://schemas.microsoft.com/office/drawing/2014/main" id="{CB0FDAB3-C5B8-EAE5-C38F-AFF7E08704D2}"/>
              </a:ext>
            </a:extLst>
          </p:cNvPr>
          <p:cNvCxnSpPr>
            <a:cxnSpLocks/>
          </p:cNvCxnSpPr>
          <p:nvPr/>
        </p:nvCxnSpPr>
        <p:spPr bwMode="auto">
          <a:xfrm>
            <a:off x="1415756" y="2852936"/>
            <a:ext cx="440900" cy="0"/>
          </a:xfrm>
          <a:prstGeom prst="line">
            <a:avLst/>
          </a:prstGeom>
          <a:noFill/>
          <a:ln w="9525">
            <a:solidFill>
              <a:srgbClr val="000000"/>
            </a:solidFill>
            <a:round/>
          </a:ln>
        </p:spPr>
      </p:cxnSp>
      <p:sp>
        <p:nvSpPr>
          <p:cNvPr id="24" name="テキスト ボックス 17">
            <a:extLst>
              <a:ext uri="{FF2B5EF4-FFF2-40B4-BE49-F238E27FC236}">
                <a16:creationId xmlns:a16="http://schemas.microsoft.com/office/drawing/2014/main" id="{BC5A72F8-2CB9-AB53-91D8-BD656BD78A0C}"/>
              </a:ext>
            </a:extLst>
          </p:cNvPr>
          <p:cNvSpPr txBox="1">
            <a:spLocks noChangeArrowheads="1"/>
          </p:cNvSpPr>
          <p:nvPr/>
        </p:nvSpPr>
        <p:spPr bwMode="auto">
          <a:xfrm>
            <a:off x="1719922" y="2659185"/>
            <a:ext cx="2876550"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7160" algn="just">
              <a:lnSpc>
                <a:spcPts val="1500"/>
              </a:lnSpc>
            </a:pPr>
            <a:r>
              <a:rPr lang="en-US" sz="2000" kern="1400" dirty="0" err="1">
                <a:effectLst/>
                <a:latin typeface="+mn-ea"/>
                <a:ea typeface="+mn-ea"/>
                <a:cs typeface="Times New Roman" panose="02020603050405020304" pitchFamily="18" charset="0"/>
              </a:rPr>
              <a:t>LiteS</a:t>
            </a:r>
            <a:r>
              <a:rPr lang="ja-JP" sz="2000" kern="1400" dirty="0">
                <a:effectLst/>
                <a:latin typeface="+mn-ea"/>
                <a:ea typeface="+mn-ea"/>
                <a:cs typeface="Times New Roman" panose="02020603050405020304" pitchFamily="18" charset="0"/>
              </a:rPr>
              <a:t>規約</a:t>
            </a:r>
            <a:r>
              <a:rPr lang="en-US" sz="2000" kern="1400" dirty="0">
                <a:effectLst/>
                <a:latin typeface="+mn-ea"/>
                <a:ea typeface="+mn-ea"/>
                <a:cs typeface="Times New Roman" panose="02020603050405020304" pitchFamily="18" charset="0"/>
              </a:rPr>
              <a:t>WG</a:t>
            </a:r>
            <a:endParaRPr lang="ja-JP" sz="2000" kern="100" dirty="0">
              <a:effectLst/>
              <a:latin typeface="+mn-ea"/>
              <a:ea typeface="+mn-ea"/>
              <a:cs typeface="Times New Roman" panose="02020603050405020304" pitchFamily="18" charset="0"/>
            </a:endParaRPr>
          </a:p>
        </p:txBody>
      </p:sp>
    </p:spTree>
    <p:extLst>
      <p:ext uri="{BB962C8B-B14F-4D97-AF65-F5344CB8AC3E}">
        <p14:creationId xmlns:p14="http://schemas.microsoft.com/office/powerpoint/2010/main" val="2933877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95300" y="260649"/>
            <a:ext cx="8915400" cy="576064"/>
          </a:xfrm>
        </p:spPr>
        <p:txBody>
          <a:bodyPr/>
          <a:lstStyle/>
          <a:p>
            <a:r>
              <a:rPr lang="ja-JP" altLang="ja-JP" sz="3200" dirty="0"/>
              <a:t>標準委員会の活動</a:t>
            </a:r>
            <a:r>
              <a:rPr lang="en-US" altLang="ja-JP" sz="3200" dirty="0">
                <a:latin typeface="+mn-ea"/>
                <a:ea typeface="+mn-ea"/>
              </a:rPr>
              <a:t>(</a:t>
            </a:r>
            <a:r>
              <a:rPr lang="en-US" altLang="ja-JP" sz="3200" dirty="0"/>
              <a:t>2/13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18</a:t>
            </a:fld>
            <a:endParaRPr lang="en-US" altLang="ja-JP" dirty="0">
              <a:solidFill>
                <a:prstClr val="black"/>
              </a:solidFill>
            </a:endParaRPr>
          </a:p>
        </p:txBody>
      </p:sp>
      <p:sp>
        <p:nvSpPr>
          <p:cNvPr id="2" name="Rectangle 38">
            <a:extLst>
              <a:ext uri="{FF2B5EF4-FFF2-40B4-BE49-F238E27FC236}">
                <a16:creationId xmlns:a16="http://schemas.microsoft.com/office/drawing/2014/main" id="{A9AEA687-63E6-1683-BAC1-C9870AF3C85D}"/>
              </a:ext>
            </a:extLst>
          </p:cNvPr>
          <p:cNvSpPr>
            <a:spLocks noChangeArrowheads="1"/>
          </p:cNvSpPr>
          <p:nvPr/>
        </p:nvSpPr>
        <p:spPr bwMode="auto">
          <a:xfrm>
            <a:off x="495300" y="692696"/>
            <a:ext cx="9282236" cy="1415772"/>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marL="0" indent="0" eaLnBrk="1" hangingPunct="1">
              <a:spcBef>
                <a:spcPts val="0"/>
              </a:spcBef>
              <a:buClrTx/>
              <a:buSzTx/>
              <a:buNone/>
            </a:pPr>
            <a:r>
              <a:rPr lang="ja-JP" altLang="en-US" sz="2200" b="1" dirty="0">
                <a:latin typeface="+mn-ea"/>
                <a:ea typeface="+mn-ea"/>
              </a:rPr>
              <a:t>■</a:t>
            </a:r>
            <a:r>
              <a:rPr lang="ja-JP" altLang="en-US" sz="2400" dirty="0">
                <a:latin typeface="+mn-ea"/>
                <a:ea typeface="+mn-ea"/>
              </a:rPr>
              <a:t>改善要求</a:t>
            </a:r>
            <a:r>
              <a:rPr lang="en-US" altLang="ja-JP" sz="2400" dirty="0">
                <a:latin typeface="+mn-ea"/>
                <a:ea typeface="+mn-ea"/>
              </a:rPr>
              <a:t>(</a:t>
            </a:r>
            <a:r>
              <a:rPr lang="en-US" altLang="ja-JP" sz="2200" b="1" dirty="0">
                <a:latin typeface="+mn-ea"/>
                <a:ea typeface="+mn-ea"/>
              </a:rPr>
              <a:t>CR)</a:t>
            </a:r>
            <a:r>
              <a:rPr lang="ja-JP" altLang="en-US" sz="2200" b="1" dirty="0">
                <a:latin typeface="+mn-ea"/>
                <a:ea typeface="+mn-ea"/>
              </a:rPr>
              <a:t>について</a:t>
            </a:r>
            <a:endParaRPr lang="en-US" altLang="ja-JP" sz="2200" b="1" dirty="0">
              <a:latin typeface="+mn-ea"/>
              <a:ea typeface="+mn-ea"/>
            </a:endParaRPr>
          </a:p>
          <a:p>
            <a:pPr marL="196850" eaLnBrk="1" hangingPunct="1">
              <a:spcBef>
                <a:spcPts val="0"/>
              </a:spcBef>
              <a:buClrTx/>
              <a:buSzTx/>
              <a:buFont typeface="Wingdings" panose="05000000000000000000" pitchFamily="2" charset="2"/>
              <a:buChar char="l"/>
            </a:pPr>
            <a:r>
              <a:rPr lang="en-US" altLang="ja-JP" sz="2000" dirty="0">
                <a:latin typeface="+mn-ea"/>
                <a:ea typeface="+mn-ea"/>
              </a:rPr>
              <a:t>CI-NET LiteS(</a:t>
            </a:r>
            <a:r>
              <a:rPr lang="ja-JP" altLang="en-US" sz="2000" dirty="0">
                <a:latin typeface="+mn-ea"/>
                <a:ea typeface="+mn-ea"/>
              </a:rPr>
              <a:t>シーアイ・ネット　ライツ</a:t>
            </a:r>
            <a:r>
              <a:rPr lang="en-US" altLang="ja-JP" sz="2000" dirty="0">
                <a:latin typeface="+mn-ea"/>
                <a:ea typeface="+mn-ea"/>
              </a:rPr>
              <a:t>)</a:t>
            </a:r>
            <a:r>
              <a:rPr lang="ja-JP" altLang="en-US" sz="2000" dirty="0">
                <a:latin typeface="+mn-ea"/>
                <a:ea typeface="+mn-ea"/>
              </a:rPr>
              <a:t>実装規約</a:t>
            </a:r>
            <a:r>
              <a:rPr lang="en-US" altLang="ja-JP" sz="2000" dirty="0">
                <a:latin typeface="+mn-ea"/>
                <a:ea typeface="+mn-ea"/>
              </a:rPr>
              <a:t>Ver.2.2 ad.0</a:t>
            </a:r>
            <a:r>
              <a:rPr lang="ja-JP" altLang="en-US" sz="2000" dirty="0">
                <a:latin typeface="+mn-ea"/>
                <a:ea typeface="+mn-ea"/>
              </a:rPr>
              <a:t>に対する改善要求</a:t>
            </a:r>
            <a:r>
              <a:rPr lang="en-US" altLang="ja-JP" sz="2000" dirty="0">
                <a:latin typeface="+mn-ea"/>
                <a:ea typeface="+mn-ea"/>
              </a:rPr>
              <a:t>(CR)</a:t>
            </a:r>
            <a:r>
              <a:rPr lang="ja-JP" altLang="en-US" sz="2000" dirty="0">
                <a:latin typeface="+mn-ea"/>
                <a:ea typeface="+mn-ea"/>
              </a:rPr>
              <a:t>について審議、公開。</a:t>
            </a:r>
            <a:r>
              <a:rPr lang="en-US" altLang="ja-JP" sz="2000" dirty="0">
                <a:solidFill>
                  <a:srgbClr val="FF0000"/>
                </a:solidFill>
                <a:latin typeface="+mn-ea"/>
                <a:ea typeface="+mn-ea"/>
              </a:rPr>
              <a:t>2024</a:t>
            </a:r>
            <a:r>
              <a:rPr lang="ja-JP" altLang="en-US" sz="2000" dirty="0">
                <a:solidFill>
                  <a:srgbClr val="FF0000"/>
                </a:solidFill>
                <a:latin typeface="+mn-ea"/>
                <a:ea typeface="+mn-ea"/>
              </a:rPr>
              <a:t>年度改善要求</a:t>
            </a:r>
            <a:r>
              <a:rPr lang="en-US" altLang="ja-JP" sz="2000" dirty="0">
                <a:solidFill>
                  <a:srgbClr val="FF0000"/>
                </a:solidFill>
                <a:latin typeface="+mn-ea"/>
                <a:ea typeface="+mn-ea"/>
              </a:rPr>
              <a:t>(CR)4</a:t>
            </a:r>
            <a:r>
              <a:rPr lang="ja-JP" altLang="en-US" sz="2000" dirty="0">
                <a:solidFill>
                  <a:srgbClr val="FF0000"/>
                </a:solidFill>
                <a:latin typeface="+mn-ea"/>
                <a:ea typeface="+mn-ea"/>
              </a:rPr>
              <a:t>件中、</a:t>
            </a:r>
            <a:r>
              <a:rPr lang="en-US" altLang="ja-JP" sz="2000" dirty="0">
                <a:solidFill>
                  <a:srgbClr val="FF0000"/>
                </a:solidFill>
                <a:latin typeface="+mn-ea"/>
                <a:ea typeface="+mn-ea"/>
              </a:rPr>
              <a:t>1</a:t>
            </a:r>
            <a:r>
              <a:rPr lang="ja-JP" altLang="en-US" sz="2000" dirty="0">
                <a:solidFill>
                  <a:srgbClr val="FF0000"/>
                </a:solidFill>
                <a:latin typeface="+mn-ea"/>
                <a:ea typeface="+mn-ea"/>
              </a:rPr>
              <a:t>件承認</a:t>
            </a:r>
            <a:r>
              <a:rPr lang="en-US" altLang="ja-JP" sz="2000" dirty="0">
                <a:solidFill>
                  <a:srgbClr val="FF0000"/>
                </a:solidFill>
                <a:latin typeface="+mn-ea"/>
                <a:ea typeface="+mn-ea"/>
              </a:rPr>
              <a:t>(2</a:t>
            </a:r>
            <a:r>
              <a:rPr lang="ja-JP" altLang="en-US" sz="2000" dirty="0">
                <a:solidFill>
                  <a:srgbClr val="FF0000"/>
                </a:solidFill>
                <a:latin typeface="+mn-ea"/>
                <a:ea typeface="+mn-ea"/>
              </a:rPr>
              <a:t>件は報告段階</a:t>
            </a:r>
            <a:r>
              <a:rPr lang="en-US" altLang="ja-JP" sz="2000" dirty="0">
                <a:solidFill>
                  <a:srgbClr val="FF0000"/>
                </a:solidFill>
                <a:latin typeface="+mn-ea"/>
                <a:ea typeface="+mn-ea"/>
              </a:rPr>
              <a:t>)</a:t>
            </a:r>
            <a:r>
              <a:rPr lang="ja-JP" altLang="en-US" sz="2000" dirty="0">
                <a:latin typeface="+mn-ea"/>
                <a:ea typeface="+mn-ea"/>
              </a:rPr>
              <a:t>。</a:t>
            </a:r>
            <a:endParaRPr lang="en-US" altLang="ja-JP" sz="2400" dirty="0">
              <a:latin typeface="+mn-ea"/>
              <a:ea typeface="+mn-ea"/>
            </a:endParaRPr>
          </a:p>
        </p:txBody>
      </p:sp>
      <p:graphicFrame>
        <p:nvGraphicFramePr>
          <p:cNvPr id="6" name="表 5">
            <a:extLst>
              <a:ext uri="{FF2B5EF4-FFF2-40B4-BE49-F238E27FC236}">
                <a16:creationId xmlns:a16="http://schemas.microsoft.com/office/drawing/2014/main" id="{B43F6534-4A10-482C-CC80-25A953E5008B}"/>
              </a:ext>
            </a:extLst>
          </p:cNvPr>
          <p:cNvGraphicFramePr>
            <a:graphicFrameLocks noGrp="1"/>
          </p:cNvGraphicFramePr>
          <p:nvPr>
            <p:extLst>
              <p:ext uri="{D42A27DB-BD31-4B8C-83A1-F6EECF244321}">
                <p14:modId xmlns:p14="http://schemas.microsoft.com/office/powerpoint/2010/main" val="3883762711"/>
              </p:ext>
            </p:extLst>
          </p:nvPr>
        </p:nvGraphicFramePr>
        <p:xfrm>
          <a:off x="200472" y="2060848"/>
          <a:ext cx="9505056" cy="4285308"/>
        </p:xfrm>
        <a:graphic>
          <a:graphicData uri="http://schemas.openxmlformats.org/drawingml/2006/table">
            <a:tbl>
              <a:tblPr firstRow="1" bandRow="1">
                <a:tableStyleId>{5C22544A-7EE6-4342-B048-85BDC9FD1C3A}</a:tableStyleId>
              </a:tblPr>
              <a:tblGrid>
                <a:gridCol w="1160923">
                  <a:extLst>
                    <a:ext uri="{9D8B030D-6E8A-4147-A177-3AD203B41FA5}">
                      <a16:colId xmlns:a16="http://schemas.microsoft.com/office/drawing/2014/main" val="2422265628"/>
                    </a:ext>
                  </a:extLst>
                </a:gridCol>
                <a:gridCol w="4167669">
                  <a:extLst>
                    <a:ext uri="{9D8B030D-6E8A-4147-A177-3AD203B41FA5}">
                      <a16:colId xmlns:a16="http://schemas.microsoft.com/office/drawing/2014/main" val="799208360"/>
                    </a:ext>
                  </a:extLst>
                </a:gridCol>
                <a:gridCol w="720080">
                  <a:extLst>
                    <a:ext uri="{9D8B030D-6E8A-4147-A177-3AD203B41FA5}">
                      <a16:colId xmlns:a16="http://schemas.microsoft.com/office/drawing/2014/main" val="2826598285"/>
                    </a:ext>
                  </a:extLst>
                </a:gridCol>
                <a:gridCol w="3456384">
                  <a:extLst>
                    <a:ext uri="{9D8B030D-6E8A-4147-A177-3AD203B41FA5}">
                      <a16:colId xmlns:a16="http://schemas.microsoft.com/office/drawing/2014/main" val="759816042"/>
                    </a:ext>
                  </a:extLst>
                </a:gridCol>
              </a:tblGrid>
              <a:tr h="206218">
                <a:tc>
                  <a:txBody>
                    <a:bodyPr/>
                    <a:lstStyle/>
                    <a:p>
                      <a:pPr algn="ctr"/>
                      <a:r>
                        <a:rPr lang="en-US" altLang="ja-JP" sz="2000" b="1" kern="100" baseline="0" dirty="0">
                          <a:solidFill>
                            <a:schemeClr val="tx1"/>
                          </a:solidFill>
                          <a:effectLst/>
                          <a:latin typeface="+mn-ea"/>
                          <a:ea typeface="+mn-ea"/>
                          <a:cs typeface="Times New Roman" panose="02020603050405020304" pitchFamily="18" charset="0"/>
                        </a:rPr>
                        <a:t>No.</a:t>
                      </a:r>
                      <a:endParaRPr lang="ja-JP" sz="2000" b="1" kern="100" baseline="0" dirty="0">
                        <a:solidFill>
                          <a:schemeClr val="tx1"/>
                        </a:solidFill>
                        <a:effectLst/>
                        <a:latin typeface="+mn-ea"/>
                        <a:ea typeface="+mn-ea"/>
                        <a:cs typeface="Times New Roman" panose="02020603050405020304" pitchFamily="18" charset="0"/>
                      </a:endParaRPr>
                    </a:p>
                  </a:txBody>
                  <a:tcPr marL="68580" marR="68580" marT="0" marB="0" anchor="ctr"/>
                </a:tc>
                <a:tc>
                  <a:txBody>
                    <a:bodyPr/>
                    <a:lstStyle/>
                    <a:p>
                      <a:pPr algn="ctr"/>
                      <a:r>
                        <a:rPr lang="ja-JP" altLang="en-US" sz="2000" b="1" kern="100" baseline="0" dirty="0">
                          <a:solidFill>
                            <a:schemeClr val="tx1"/>
                          </a:solidFill>
                          <a:effectLst/>
                          <a:latin typeface="+mn-ea"/>
                          <a:ea typeface="+mn-ea"/>
                          <a:cs typeface="Times New Roman" panose="02020603050405020304" pitchFamily="18" charset="0"/>
                        </a:rPr>
                        <a:t>タイトル</a:t>
                      </a:r>
                      <a:endParaRPr lang="ja-JP" sz="2000" b="1" kern="100" baseline="0" dirty="0">
                        <a:solidFill>
                          <a:schemeClr val="tx1"/>
                        </a:solidFill>
                        <a:effectLst/>
                        <a:latin typeface="+mn-ea"/>
                        <a:ea typeface="+mn-ea"/>
                        <a:cs typeface="Times New Roman" panose="02020603050405020304" pitchFamily="18" charset="0"/>
                      </a:endParaRPr>
                    </a:p>
                  </a:txBody>
                  <a:tcPr marL="68580" marR="68580" marT="0" marB="0" anchor="ctr"/>
                </a:tc>
                <a:tc>
                  <a:txBody>
                    <a:bodyPr/>
                    <a:lstStyle/>
                    <a:p>
                      <a:pPr marL="133350" indent="-133350" algn="ctr"/>
                      <a:r>
                        <a:rPr lang="ja-JP" altLang="en-US" sz="2000" b="1" kern="100" baseline="0" dirty="0">
                          <a:solidFill>
                            <a:schemeClr val="tx1"/>
                          </a:solidFill>
                          <a:effectLst/>
                          <a:latin typeface="+mn-ea"/>
                          <a:ea typeface="+mn-ea"/>
                          <a:cs typeface="Times New Roman" panose="02020603050405020304" pitchFamily="18" charset="0"/>
                        </a:rPr>
                        <a:t>状態</a:t>
                      </a:r>
                      <a:endParaRPr lang="ja-JP" sz="2000" b="1" kern="100" baseline="0" dirty="0">
                        <a:solidFill>
                          <a:schemeClr val="tx1"/>
                        </a:solidFill>
                        <a:effectLst/>
                        <a:latin typeface="+mn-ea"/>
                        <a:ea typeface="+mn-ea"/>
                        <a:cs typeface="Times New Roman" panose="02020603050405020304" pitchFamily="18" charset="0"/>
                      </a:endParaRPr>
                    </a:p>
                  </a:txBody>
                  <a:tcPr marL="68580" marR="68580" marT="0" marB="0" anchor="ctr"/>
                </a:tc>
                <a:tc>
                  <a:txBody>
                    <a:bodyPr/>
                    <a:lstStyle/>
                    <a:p>
                      <a:pPr marL="133350" indent="-133350" algn="ctr"/>
                      <a:r>
                        <a:rPr lang="en-US" altLang="ja-JP" sz="2000" b="1" kern="100" baseline="0" dirty="0">
                          <a:solidFill>
                            <a:schemeClr val="tx1"/>
                          </a:solidFill>
                          <a:effectLst/>
                          <a:latin typeface="+mn-ea"/>
                          <a:ea typeface="+mn-ea"/>
                          <a:cs typeface="Times New Roman" panose="02020603050405020304" pitchFamily="18" charset="0"/>
                        </a:rPr>
                        <a:t>2025</a:t>
                      </a:r>
                      <a:r>
                        <a:rPr lang="ja-JP" altLang="en-US" sz="2000" b="1" kern="100" baseline="0" dirty="0">
                          <a:solidFill>
                            <a:schemeClr val="tx1"/>
                          </a:solidFill>
                          <a:effectLst/>
                          <a:latin typeface="+mn-ea"/>
                          <a:ea typeface="+mn-ea"/>
                          <a:cs typeface="Times New Roman" panose="02020603050405020304" pitchFamily="18" charset="0"/>
                        </a:rPr>
                        <a:t>年度の検討要否</a:t>
                      </a:r>
                      <a:endParaRPr lang="ja-JP" sz="2000" b="1" kern="100" baseline="0" dirty="0">
                        <a:solidFill>
                          <a:schemeClr val="tx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036632292"/>
                  </a:ext>
                </a:extLst>
              </a:tr>
              <a:tr h="838620">
                <a:tc>
                  <a:txBody>
                    <a:bodyPr/>
                    <a:lstStyle/>
                    <a:p>
                      <a:pPr marL="0" indent="0" algn="just"/>
                      <a:r>
                        <a:rPr lang="en-US" altLang="ja-JP" sz="2000" b="1" kern="100" baseline="0" dirty="0">
                          <a:solidFill>
                            <a:schemeClr val="tx1"/>
                          </a:solidFill>
                          <a:effectLst/>
                          <a:latin typeface="+mn-ea"/>
                          <a:ea typeface="+mn-ea"/>
                          <a:cs typeface="Times New Roman" panose="02020603050405020304" pitchFamily="18" charset="0"/>
                        </a:rPr>
                        <a:t>L-2024-001</a:t>
                      </a:r>
                      <a:endParaRPr lang="ja-JP" sz="20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kumimoji="1" lang="en-US" altLang="ja-JP" sz="2000" b="0" kern="100" baseline="0" dirty="0">
                          <a:solidFill>
                            <a:schemeClr val="tx1"/>
                          </a:solidFill>
                          <a:effectLst/>
                          <a:latin typeface="+mn-ea"/>
                          <a:ea typeface="+mn-ea"/>
                          <a:cs typeface="Times New Roman" panose="02020603050405020304" pitchFamily="18" charset="0"/>
                        </a:rPr>
                        <a:t>[1098]</a:t>
                      </a:r>
                      <a:r>
                        <a:rPr kumimoji="1" lang="ja-JP" altLang="en-US" sz="2000" b="0" kern="100" baseline="0" dirty="0">
                          <a:solidFill>
                            <a:schemeClr val="tx1"/>
                          </a:solidFill>
                          <a:effectLst/>
                          <a:latin typeface="+mn-ea"/>
                          <a:ea typeface="+mn-ea"/>
                          <a:cs typeface="Times New Roman" panose="02020603050405020304" pitchFamily="18" charset="0"/>
                        </a:rPr>
                        <a:t>契約金額消費税額、</a:t>
                      </a:r>
                      <a:r>
                        <a:rPr kumimoji="1" lang="en-US" altLang="ja-JP" sz="2000" b="0" kern="100" baseline="0" dirty="0">
                          <a:solidFill>
                            <a:schemeClr val="tx1"/>
                          </a:solidFill>
                          <a:effectLst/>
                          <a:latin typeface="+mn-ea"/>
                          <a:ea typeface="+mn-ea"/>
                          <a:cs typeface="Times New Roman" panose="02020603050405020304" pitchFamily="18" charset="0"/>
                        </a:rPr>
                        <a:t>[1334]</a:t>
                      </a:r>
                      <a:r>
                        <a:rPr kumimoji="1" lang="ja-JP" altLang="en-US" sz="2000" b="0" kern="100" baseline="0" dirty="0">
                          <a:solidFill>
                            <a:schemeClr val="tx1"/>
                          </a:solidFill>
                          <a:effectLst/>
                          <a:latin typeface="+mn-ea"/>
                          <a:ea typeface="+mn-ea"/>
                          <a:cs typeface="Times New Roman" panose="02020603050405020304" pitchFamily="18" charset="0"/>
                        </a:rPr>
                        <a:t>今回迄累積請求金額計消費税額の定義の改正</a:t>
                      </a:r>
                      <a:endParaRPr kumimoji="1" lang="en-US" altLang="ja-JP" sz="20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indent="0" algn="ctr" defTabSz="914400" rtl="0" eaLnBrk="1" latinLnBrk="0" hangingPunct="1"/>
                      <a:r>
                        <a:rPr kumimoji="1" lang="ja-JP" altLang="en-US" sz="2000" b="0" kern="100" baseline="0" dirty="0">
                          <a:solidFill>
                            <a:schemeClr val="tx1"/>
                          </a:solidFill>
                          <a:effectLst/>
                          <a:latin typeface="+mn-ea"/>
                          <a:ea typeface="+mn-ea"/>
                          <a:cs typeface="Times New Roman" panose="02020603050405020304" pitchFamily="18" charset="0"/>
                        </a:rPr>
                        <a:t>承認</a:t>
                      </a:r>
                    </a:p>
                  </a:txBody>
                  <a:tcPr marL="68580" marR="68580" marT="0" marB="0"/>
                </a:tc>
                <a:tc>
                  <a:txBody>
                    <a:bodyPr/>
                    <a:lstStyle/>
                    <a:p>
                      <a:pPr marL="0" indent="0" algn="ctr" defTabSz="914400" rtl="0" eaLnBrk="1" latinLnBrk="0" hangingPunct="1"/>
                      <a:r>
                        <a:rPr kumimoji="1" lang="ja-JP" altLang="en-US" sz="2000" b="0" kern="100" baseline="0" dirty="0">
                          <a:solidFill>
                            <a:schemeClr val="tx1"/>
                          </a:solidFill>
                          <a:effectLst/>
                          <a:latin typeface="+mn-ea"/>
                          <a:ea typeface="+mn-ea"/>
                          <a:cs typeface="Times New Roman" panose="02020603050405020304" pitchFamily="18" charset="0"/>
                        </a:rPr>
                        <a:t>検討終了</a:t>
                      </a:r>
                    </a:p>
                  </a:txBody>
                  <a:tcPr marL="68580" marR="68580" marT="0" marB="0"/>
                </a:tc>
                <a:extLst>
                  <a:ext uri="{0D108BD9-81ED-4DB2-BD59-A6C34878D82A}">
                    <a16:rowId xmlns:a16="http://schemas.microsoft.com/office/drawing/2014/main" val="644087714"/>
                  </a:ext>
                </a:extLst>
              </a:tr>
              <a:tr h="115497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2000" b="1" kern="100" baseline="0" dirty="0">
                          <a:solidFill>
                            <a:schemeClr val="tx1"/>
                          </a:solidFill>
                          <a:effectLst/>
                          <a:latin typeface="+mn-ea"/>
                          <a:ea typeface="+mn-ea"/>
                          <a:cs typeface="Times New Roman" panose="02020603050405020304" pitchFamily="18" charset="0"/>
                        </a:rPr>
                        <a:t>L-2024-002</a:t>
                      </a:r>
                      <a:endParaRPr lang="ja-JP" altLang="ja-JP" sz="20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kumimoji="1" lang="en-US" altLang="ja-JP" sz="2000" b="0" kern="100" baseline="0" dirty="0">
                          <a:solidFill>
                            <a:schemeClr val="tx1"/>
                          </a:solidFill>
                          <a:effectLst/>
                          <a:latin typeface="+mn-ea"/>
                          <a:ea typeface="+mn-ea"/>
                          <a:cs typeface="Times New Roman" panose="02020603050405020304" pitchFamily="18" charset="0"/>
                        </a:rPr>
                        <a:t>CI-NET</a:t>
                      </a:r>
                      <a:r>
                        <a:rPr kumimoji="1" lang="ja-JP" altLang="en-US" sz="2000" b="0" kern="100" baseline="0" dirty="0">
                          <a:solidFill>
                            <a:schemeClr val="tx1"/>
                          </a:solidFill>
                          <a:effectLst/>
                          <a:latin typeface="+mn-ea"/>
                          <a:ea typeface="+mn-ea"/>
                          <a:cs typeface="Times New Roman" panose="02020603050405020304" pitchFamily="18" charset="0"/>
                        </a:rPr>
                        <a:t>実装規約</a:t>
                      </a:r>
                      <a:r>
                        <a:rPr kumimoji="1" lang="en-US" altLang="ja-JP" sz="2000" b="0" kern="100" baseline="0" dirty="0">
                          <a:solidFill>
                            <a:schemeClr val="tx1"/>
                          </a:solidFill>
                          <a:effectLst/>
                          <a:latin typeface="+mn-ea"/>
                          <a:ea typeface="+mn-ea"/>
                          <a:cs typeface="Times New Roman" panose="02020603050405020304" pitchFamily="18" charset="0"/>
                        </a:rPr>
                        <a:t>Ver.2.2 ad.0</a:t>
                      </a:r>
                      <a:r>
                        <a:rPr kumimoji="1" lang="ja-JP" altLang="en-US" sz="2000" b="0" kern="100" baseline="0" dirty="0">
                          <a:solidFill>
                            <a:schemeClr val="tx1"/>
                          </a:solidFill>
                          <a:effectLst/>
                          <a:latin typeface="+mn-ea"/>
                          <a:ea typeface="+mn-ea"/>
                          <a:cs typeface="Times New Roman" panose="02020603050405020304" pitchFamily="18" charset="0"/>
                        </a:rPr>
                        <a:t>改正における、注文業務の</a:t>
                      </a:r>
                      <a:r>
                        <a:rPr kumimoji="1" lang="en-US" altLang="ja-JP" sz="2000" b="0" kern="100" baseline="0" dirty="0">
                          <a:solidFill>
                            <a:schemeClr val="tx1"/>
                          </a:solidFill>
                          <a:effectLst/>
                          <a:latin typeface="+mn-ea"/>
                          <a:ea typeface="+mn-ea"/>
                          <a:cs typeface="Times New Roman" panose="02020603050405020304" pitchFamily="18" charset="0"/>
                        </a:rPr>
                        <a:t>｢</a:t>
                      </a:r>
                      <a:r>
                        <a:rPr kumimoji="1" lang="ja-JP" altLang="en-US" sz="2000" b="0" kern="100" baseline="0" dirty="0">
                          <a:solidFill>
                            <a:schemeClr val="tx1"/>
                          </a:solidFill>
                          <a:effectLst/>
                          <a:latin typeface="+mn-ea"/>
                          <a:ea typeface="+mn-ea"/>
                          <a:cs typeface="Times New Roman" panose="02020603050405020304" pitchFamily="18" charset="0"/>
                        </a:rPr>
                        <a:t>表　</a:t>
                      </a:r>
                      <a:r>
                        <a:rPr kumimoji="1" lang="en-US" altLang="ja-JP" sz="2000" b="0" kern="100" baseline="0" dirty="0">
                          <a:solidFill>
                            <a:schemeClr val="tx1"/>
                          </a:solidFill>
                          <a:effectLst/>
                          <a:latin typeface="+mn-ea"/>
                          <a:ea typeface="+mn-ea"/>
                          <a:cs typeface="Times New Roman" panose="02020603050405020304" pitchFamily="18" charset="0"/>
                        </a:rPr>
                        <a:t>[1007]</a:t>
                      </a:r>
                      <a:r>
                        <a:rPr kumimoji="1" lang="ja-JP" altLang="en-US" sz="2000" b="0" kern="100" baseline="0" dirty="0">
                          <a:solidFill>
                            <a:schemeClr val="tx1"/>
                          </a:solidFill>
                          <a:effectLst/>
                          <a:latin typeface="+mn-ea"/>
                          <a:ea typeface="+mn-ea"/>
                          <a:cs typeface="Times New Roman" panose="02020603050405020304" pitchFamily="18" charset="0"/>
                        </a:rPr>
                        <a:t>帳票</a:t>
                      </a:r>
                      <a:r>
                        <a:rPr kumimoji="1" lang="en-US" altLang="ja-JP" sz="2000" b="0" kern="100" baseline="0" dirty="0">
                          <a:solidFill>
                            <a:schemeClr val="tx1"/>
                          </a:solidFill>
                          <a:effectLst/>
                          <a:latin typeface="+mn-ea"/>
                          <a:ea typeface="+mn-ea"/>
                          <a:cs typeface="Times New Roman" panose="02020603050405020304" pitchFamily="18" charset="0"/>
                        </a:rPr>
                        <a:t>No.</a:t>
                      </a:r>
                      <a:r>
                        <a:rPr kumimoji="1" lang="ja-JP" altLang="en-US" sz="2000" b="0" kern="100" baseline="0" dirty="0">
                          <a:solidFill>
                            <a:schemeClr val="tx1"/>
                          </a:solidFill>
                          <a:effectLst/>
                          <a:latin typeface="+mn-ea"/>
                          <a:ea typeface="+mn-ea"/>
                          <a:cs typeface="Times New Roman" panose="02020603050405020304" pitchFamily="18" charset="0"/>
                        </a:rPr>
                        <a:t>、</a:t>
                      </a:r>
                      <a:r>
                        <a:rPr kumimoji="1" lang="en-US" altLang="ja-JP" sz="2000" b="0" kern="100" baseline="0" dirty="0">
                          <a:solidFill>
                            <a:schemeClr val="tx1"/>
                          </a:solidFill>
                          <a:effectLst/>
                          <a:latin typeface="+mn-ea"/>
                          <a:ea typeface="+mn-ea"/>
                          <a:cs typeface="Times New Roman" panose="02020603050405020304" pitchFamily="18" charset="0"/>
                        </a:rPr>
                        <a:t>[1009]</a:t>
                      </a:r>
                      <a:r>
                        <a:rPr kumimoji="1" lang="ja-JP" altLang="en-US" sz="2000" b="0" kern="100" baseline="0" dirty="0">
                          <a:solidFill>
                            <a:schemeClr val="tx1"/>
                          </a:solidFill>
                          <a:effectLst/>
                          <a:latin typeface="+mn-ea"/>
                          <a:ea typeface="+mn-ea"/>
                          <a:cs typeface="Times New Roman" panose="02020603050405020304" pitchFamily="18" charset="0"/>
                        </a:rPr>
                        <a:t>参照帳票</a:t>
                      </a:r>
                      <a:r>
                        <a:rPr kumimoji="1" lang="en-US" altLang="ja-JP" sz="2000" b="0" kern="100" baseline="0" dirty="0">
                          <a:solidFill>
                            <a:schemeClr val="tx1"/>
                          </a:solidFill>
                          <a:effectLst/>
                          <a:latin typeface="+mn-ea"/>
                          <a:ea typeface="+mn-ea"/>
                          <a:cs typeface="Times New Roman" panose="02020603050405020304" pitchFamily="18" charset="0"/>
                        </a:rPr>
                        <a:t>No.</a:t>
                      </a:r>
                      <a:r>
                        <a:rPr kumimoji="1" lang="ja-JP" altLang="en-US" sz="2000" b="0" kern="100" baseline="0" dirty="0">
                          <a:solidFill>
                            <a:schemeClr val="tx1"/>
                          </a:solidFill>
                          <a:effectLst/>
                          <a:latin typeface="+mn-ea"/>
                          <a:ea typeface="+mn-ea"/>
                          <a:cs typeface="Times New Roman" panose="02020603050405020304" pitchFamily="18" charset="0"/>
                        </a:rPr>
                        <a:t>等の記載方法</a:t>
                      </a:r>
                      <a:r>
                        <a:rPr kumimoji="1" lang="en-US" altLang="ja-JP" sz="2000" b="0" kern="100" baseline="0" dirty="0">
                          <a:solidFill>
                            <a:schemeClr val="tx1"/>
                          </a:solidFill>
                          <a:effectLst/>
                          <a:latin typeface="+mn-ea"/>
                          <a:ea typeface="+mn-ea"/>
                          <a:cs typeface="Times New Roman" panose="02020603050405020304" pitchFamily="18" charset="0"/>
                        </a:rPr>
                        <a:t>｣</a:t>
                      </a:r>
                      <a:r>
                        <a:rPr kumimoji="1" lang="ja-JP" altLang="en-US" sz="2000" b="0" kern="100" baseline="0" dirty="0">
                          <a:solidFill>
                            <a:schemeClr val="tx1"/>
                          </a:solidFill>
                          <a:effectLst/>
                          <a:latin typeface="+mn-ea"/>
                          <a:ea typeface="+mn-ea"/>
                          <a:cs typeface="Times New Roman" panose="02020603050405020304" pitchFamily="18" charset="0"/>
                        </a:rPr>
                        <a:t>に係る</a:t>
                      </a:r>
                      <a:r>
                        <a:rPr kumimoji="1" lang="en-US" altLang="ja-JP" sz="2000" b="0" kern="100" baseline="0" dirty="0">
                          <a:solidFill>
                            <a:schemeClr val="tx1"/>
                          </a:solidFill>
                          <a:effectLst/>
                          <a:latin typeface="+mn-ea"/>
                          <a:ea typeface="+mn-ea"/>
                          <a:cs typeface="Times New Roman" panose="02020603050405020304" pitchFamily="18" charset="0"/>
                        </a:rPr>
                        <a:t>[1300]</a:t>
                      </a:r>
                      <a:r>
                        <a:rPr kumimoji="1" lang="ja-JP" altLang="en-US" sz="2000" b="0" kern="100" baseline="0" dirty="0">
                          <a:solidFill>
                            <a:schemeClr val="tx1"/>
                          </a:solidFill>
                          <a:effectLst/>
                          <a:latin typeface="+mn-ea"/>
                          <a:ea typeface="+mn-ea"/>
                          <a:cs typeface="Times New Roman" panose="02020603050405020304" pitchFamily="18" charset="0"/>
                        </a:rPr>
                        <a:t>注文番号枝番</a:t>
                      </a:r>
                      <a:r>
                        <a:rPr kumimoji="1" lang="en-US" altLang="ja-JP" sz="2000" b="0" kern="100" baseline="0" dirty="0">
                          <a:solidFill>
                            <a:schemeClr val="tx1"/>
                          </a:solidFill>
                          <a:effectLst/>
                          <a:latin typeface="+mn-ea"/>
                          <a:ea typeface="+mn-ea"/>
                          <a:cs typeface="Times New Roman" panose="02020603050405020304" pitchFamily="18" charset="0"/>
                        </a:rPr>
                        <a:t>､[1301]</a:t>
                      </a:r>
                      <a:r>
                        <a:rPr kumimoji="1" lang="ja-JP" altLang="en-US" sz="2000" b="0" kern="100" baseline="0" dirty="0">
                          <a:solidFill>
                            <a:schemeClr val="tx1"/>
                          </a:solidFill>
                          <a:effectLst/>
                          <a:latin typeface="+mn-ea"/>
                          <a:ea typeface="+mn-ea"/>
                          <a:cs typeface="Times New Roman" panose="02020603050405020304" pitchFamily="18" charset="0"/>
                        </a:rPr>
                        <a:t>参照帳票</a:t>
                      </a:r>
                      <a:r>
                        <a:rPr kumimoji="1" lang="en-US" altLang="ja-JP" sz="2000" b="0" kern="100" baseline="0" dirty="0">
                          <a:solidFill>
                            <a:schemeClr val="tx1"/>
                          </a:solidFill>
                          <a:effectLst/>
                          <a:latin typeface="+mn-ea"/>
                          <a:ea typeface="+mn-ea"/>
                          <a:cs typeface="Times New Roman" panose="02020603050405020304" pitchFamily="18" charset="0"/>
                        </a:rPr>
                        <a:t>No.2</a:t>
                      </a:r>
                      <a:r>
                        <a:rPr kumimoji="1" lang="ja-JP" altLang="en-US" sz="2000" b="0" kern="100" baseline="0" dirty="0">
                          <a:solidFill>
                            <a:schemeClr val="tx1"/>
                          </a:solidFill>
                          <a:effectLst/>
                          <a:latin typeface="+mn-ea"/>
                          <a:ea typeface="+mn-ea"/>
                          <a:cs typeface="Times New Roman" panose="02020603050405020304" pitchFamily="18" charset="0"/>
                        </a:rPr>
                        <a:t>の扱い」を</a:t>
                      </a:r>
                      <a:r>
                        <a:rPr kumimoji="1" lang="en-US" altLang="ja-JP" sz="2000" b="0" kern="100" baseline="0" dirty="0">
                          <a:solidFill>
                            <a:schemeClr val="tx1"/>
                          </a:solidFill>
                          <a:effectLst/>
                          <a:latin typeface="+mn-ea"/>
                          <a:ea typeface="+mn-ea"/>
                          <a:cs typeface="Times New Roman" panose="02020603050405020304" pitchFamily="18" charset="0"/>
                        </a:rPr>
                        <a:t>Ver.2.1 ad.7</a:t>
                      </a:r>
                      <a:r>
                        <a:rPr kumimoji="1" lang="ja-JP" altLang="en-US" sz="2000" b="0" kern="100" baseline="0" dirty="0">
                          <a:solidFill>
                            <a:schemeClr val="tx1"/>
                          </a:solidFill>
                          <a:effectLst/>
                          <a:latin typeface="+mn-ea"/>
                          <a:ea typeface="+mn-ea"/>
                          <a:cs typeface="Times New Roman" panose="02020603050405020304" pitchFamily="18" charset="0"/>
                        </a:rPr>
                        <a:t>の記載に戻す</a:t>
                      </a:r>
                    </a:p>
                  </a:txBody>
                  <a:tcPr marL="68580" marR="68580" marT="0" marB="0"/>
                </a:tc>
                <a:tc>
                  <a:txBody>
                    <a:bodyPr/>
                    <a:lstStyle/>
                    <a:p>
                      <a:pPr marL="0" indent="0" algn="ctr" defTabSz="914400" rtl="0" eaLnBrk="1" latinLnBrk="0" hangingPunct="1"/>
                      <a:r>
                        <a:rPr kumimoji="1" lang="ja-JP" altLang="en-US" sz="2000" b="0" kern="100" baseline="0" dirty="0">
                          <a:solidFill>
                            <a:schemeClr val="tx1"/>
                          </a:solidFill>
                          <a:effectLst/>
                          <a:latin typeface="+mn-ea"/>
                          <a:ea typeface="+mn-ea"/>
                          <a:cs typeface="Times New Roman" panose="02020603050405020304" pitchFamily="18" charset="0"/>
                        </a:rPr>
                        <a:t>取り</a:t>
                      </a:r>
                      <a:endParaRPr kumimoji="1" lang="en-US" altLang="ja-JP" sz="2000" b="0" kern="100" baseline="0" dirty="0">
                        <a:solidFill>
                          <a:schemeClr val="tx1"/>
                        </a:solidFill>
                        <a:effectLst/>
                        <a:latin typeface="+mn-ea"/>
                        <a:ea typeface="+mn-ea"/>
                        <a:cs typeface="Times New Roman" panose="02020603050405020304" pitchFamily="18" charset="0"/>
                      </a:endParaRPr>
                    </a:p>
                    <a:p>
                      <a:pPr marL="0" indent="0" algn="ctr" defTabSz="914400" rtl="0" eaLnBrk="1" latinLnBrk="0" hangingPunct="1"/>
                      <a:r>
                        <a:rPr kumimoji="1" lang="ja-JP" altLang="en-US" sz="2000" b="0" kern="100" baseline="0" dirty="0">
                          <a:solidFill>
                            <a:schemeClr val="tx1"/>
                          </a:solidFill>
                          <a:effectLst/>
                          <a:latin typeface="+mn-ea"/>
                          <a:ea typeface="+mn-ea"/>
                          <a:cs typeface="Times New Roman" panose="02020603050405020304" pitchFamily="18" charset="0"/>
                        </a:rPr>
                        <a:t>下げ</a:t>
                      </a:r>
                    </a:p>
                  </a:txBody>
                  <a:tcPr marL="68580" marR="68580" marT="0" marB="0"/>
                </a:tc>
                <a:tc>
                  <a:txBody>
                    <a:bodyPr/>
                    <a:lstStyle/>
                    <a:p>
                      <a:pPr marL="0" indent="0" algn="ctr" defTabSz="914400" rtl="0" eaLnBrk="1" latinLnBrk="0" hangingPunct="1"/>
                      <a:r>
                        <a:rPr kumimoji="1" lang="ja-JP" altLang="en-US" sz="2000" b="0" kern="100" baseline="0" dirty="0">
                          <a:solidFill>
                            <a:schemeClr val="tx1"/>
                          </a:solidFill>
                          <a:effectLst/>
                          <a:latin typeface="+mn-ea"/>
                          <a:ea typeface="+mn-ea"/>
                          <a:cs typeface="Times New Roman" panose="02020603050405020304" pitchFamily="18" charset="0"/>
                        </a:rPr>
                        <a:t>継続検討</a:t>
                      </a:r>
                      <a:endParaRPr kumimoji="1" lang="en-US" altLang="ja-JP" sz="2000" b="0" kern="100" baseline="0" dirty="0">
                        <a:solidFill>
                          <a:schemeClr val="tx1"/>
                        </a:solidFill>
                        <a:effectLst/>
                        <a:latin typeface="+mn-ea"/>
                        <a:ea typeface="+mn-ea"/>
                        <a:cs typeface="Times New Roman" panose="02020603050405020304" pitchFamily="18" charset="0"/>
                      </a:endParaRPr>
                    </a:p>
                    <a:p>
                      <a:pPr marL="0" indent="0" algn="ctr" defTabSz="914400" rtl="0" eaLnBrk="1" latinLnBrk="0" hangingPunct="1"/>
                      <a:r>
                        <a:rPr kumimoji="1" lang="en-US" altLang="ja-JP" sz="2000" b="0" kern="100" baseline="0" dirty="0">
                          <a:solidFill>
                            <a:schemeClr val="tx1"/>
                          </a:solidFill>
                          <a:effectLst/>
                          <a:latin typeface="+mn-ea"/>
                          <a:ea typeface="+mn-ea"/>
                          <a:cs typeface="Times New Roman" panose="02020603050405020304" pitchFamily="18" charset="0"/>
                        </a:rPr>
                        <a:t>(</a:t>
                      </a:r>
                      <a:r>
                        <a:rPr kumimoji="1" lang="en-US" altLang="ja-JP" sz="2000" b="0" kern="100" baseline="0" dirty="0">
                          <a:solidFill>
                            <a:schemeClr val="tx1"/>
                          </a:solidFill>
                          <a:effectLst/>
                          <a:latin typeface="ＭＳ Ｐゴシック 本文"/>
                          <a:ea typeface="+mn-ea"/>
                          <a:cs typeface="Times New Roman" panose="02020603050405020304" pitchFamily="18" charset="0"/>
                        </a:rPr>
                        <a:t>Ver.2.1 ad.7</a:t>
                      </a:r>
                      <a:r>
                        <a:rPr kumimoji="1" lang="ja-JP" altLang="en-US" sz="2000" b="0" kern="100" baseline="0" dirty="0">
                          <a:solidFill>
                            <a:schemeClr val="tx1"/>
                          </a:solidFill>
                          <a:effectLst/>
                          <a:latin typeface="ＭＳ Ｐゴシック 本文"/>
                          <a:ea typeface="+mn-ea"/>
                          <a:cs typeface="Times New Roman" panose="02020603050405020304" pitchFamily="18" charset="0"/>
                        </a:rPr>
                        <a:t>時点の記載をベースとして、再検討を行う</a:t>
                      </a:r>
                      <a:r>
                        <a:rPr kumimoji="1" lang="en-US" altLang="ja-JP" sz="2000" b="0" kern="100" baseline="0" dirty="0">
                          <a:solidFill>
                            <a:schemeClr val="tx1"/>
                          </a:solidFill>
                          <a:effectLst/>
                          <a:latin typeface="ＭＳ Ｐゴシック 本文"/>
                          <a:ea typeface="+mn-ea"/>
                          <a:cs typeface="Times New Roman" panose="02020603050405020304" pitchFamily="18" charset="0"/>
                        </a:rPr>
                        <a:t>)</a:t>
                      </a:r>
                      <a:endParaRPr kumimoji="1" lang="ja-JP" altLang="en-US" sz="2000" b="0" kern="100" baseline="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15420583"/>
                  </a:ext>
                </a:extLst>
              </a:tr>
              <a:tr h="61865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2000" b="1" kern="100" baseline="0" dirty="0">
                          <a:solidFill>
                            <a:schemeClr val="tx1"/>
                          </a:solidFill>
                          <a:effectLst/>
                          <a:latin typeface="+mn-ea"/>
                          <a:ea typeface="+mn-ea"/>
                          <a:cs typeface="Times New Roman" panose="02020603050405020304" pitchFamily="18" charset="0"/>
                        </a:rPr>
                        <a:t>L-2024-003</a:t>
                      </a:r>
                      <a:endParaRPr lang="ja-JP" altLang="ja-JP" sz="20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l"/>
                      <a:r>
                        <a:rPr lang="ja-JP" altLang="en-US" sz="2000" b="0" kern="100" baseline="0" dirty="0">
                          <a:effectLst/>
                          <a:latin typeface="+mn-ea"/>
                          <a:ea typeface="+mn-ea"/>
                          <a:cs typeface="Times New Roman" panose="02020603050405020304" pitchFamily="18" charset="0"/>
                        </a:rPr>
                        <a:t>注文業務の訂正、取消等の場合における注文メッセージの運用方法</a:t>
                      </a:r>
                    </a:p>
                  </a:txBody>
                  <a:tcPr marL="68580" marR="68580" marT="0" marB="0"/>
                </a:tc>
                <a:tc>
                  <a:txBody>
                    <a:bodyPr/>
                    <a:lstStyle/>
                    <a:p>
                      <a:pPr marL="133350" indent="-133350" algn="ctr"/>
                      <a:r>
                        <a:rPr lang="ja-JP" altLang="en-US" sz="2000" b="0" kern="100" baseline="0" dirty="0">
                          <a:solidFill>
                            <a:schemeClr val="tx1"/>
                          </a:solidFill>
                          <a:effectLst/>
                          <a:latin typeface="+mn-ea"/>
                          <a:ea typeface="+mn-ea"/>
                          <a:cs typeface="Times New Roman" panose="02020603050405020304" pitchFamily="18" charset="0"/>
                        </a:rPr>
                        <a:t>報告</a:t>
                      </a:r>
                      <a:endParaRPr lang="ja-JP" sz="20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133350" indent="-133350" algn="ctr"/>
                      <a:r>
                        <a:rPr lang="ja-JP" altLang="en-US" sz="2000" b="0" kern="100" baseline="0" dirty="0">
                          <a:solidFill>
                            <a:schemeClr val="tx1"/>
                          </a:solidFill>
                          <a:effectLst/>
                          <a:latin typeface="+mn-ea"/>
                          <a:ea typeface="+mn-ea"/>
                          <a:cs typeface="Times New Roman" panose="02020603050405020304" pitchFamily="18" charset="0"/>
                        </a:rPr>
                        <a:t>継続検討</a:t>
                      </a:r>
                      <a:endParaRPr lang="en-US" altLang="ja-JP" sz="2000" b="0" kern="100" baseline="0" dirty="0">
                        <a:solidFill>
                          <a:schemeClr val="tx1"/>
                        </a:solidFill>
                        <a:effectLst/>
                        <a:latin typeface="+mn-ea"/>
                        <a:ea typeface="+mn-ea"/>
                        <a:cs typeface="Times New Roman" panose="02020603050405020304" pitchFamily="18" charset="0"/>
                      </a:endParaRPr>
                    </a:p>
                    <a:p>
                      <a:pPr marL="133350" indent="-133350" algn="ctr"/>
                      <a:r>
                        <a:rPr lang="en-US" altLang="ja-JP" sz="2000" b="0" kern="100" baseline="0" dirty="0">
                          <a:solidFill>
                            <a:schemeClr val="tx1"/>
                          </a:solidFill>
                          <a:effectLst/>
                          <a:latin typeface="+mn-ea"/>
                          <a:ea typeface="+mn-ea"/>
                          <a:cs typeface="Times New Roman" panose="02020603050405020304" pitchFamily="18" charset="0"/>
                        </a:rPr>
                        <a:t>(</a:t>
                      </a:r>
                      <a:r>
                        <a:rPr lang="ja-JP" altLang="en-US" sz="2000" b="0" kern="100" baseline="0" dirty="0">
                          <a:solidFill>
                            <a:schemeClr val="tx1"/>
                          </a:solidFill>
                          <a:effectLst/>
                          <a:latin typeface="+mn-ea"/>
                          <a:ea typeface="+mn-ea"/>
                          <a:cs typeface="Times New Roman" panose="02020603050405020304" pitchFamily="18" charset="0"/>
                        </a:rPr>
                        <a:t>まずベンダ間での調整を予定</a:t>
                      </a:r>
                      <a:r>
                        <a:rPr lang="en-US" altLang="ja-JP" sz="2000" b="0" kern="100" baseline="0" dirty="0">
                          <a:solidFill>
                            <a:schemeClr val="tx1"/>
                          </a:solidFill>
                          <a:effectLst/>
                          <a:latin typeface="+mn-ea"/>
                          <a:ea typeface="+mn-ea"/>
                          <a:cs typeface="Times New Roman" panose="02020603050405020304" pitchFamily="18" charset="0"/>
                        </a:rPr>
                        <a:t>)</a:t>
                      </a:r>
                      <a:endParaRPr lang="ja-JP" sz="2000" b="0" kern="100" baseline="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266738829"/>
                  </a:ext>
                </a:extLst>
              </a:tr>
              <a:tr h="61865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2000" b="1" kern="100" baseline="0" dirty="0">
                          <a:solidFill>
                            <a:schemeClr val="tx1"/>
                          </a:solidFill>
                          <a:effectLst/>
                          <a:latin typeface="+mn-ea"/>
                          <a:ea typeface="+mn-ea"/>
                          <a:cs typeface="Times New Roman" panose="02020603050405020304" pitchFamily="18" charset="0"/>
                        </a:rPr>
                        <a:t>L-2024-004</a:t>
                      </a:r>
                      <a:endParaRPr lang="ja-JP" altLang="ja-JP" sz="20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lang="ja-JP" altLang="en-US" sz="2000" b="0" kern="100" baseline="0" dirty="0">
                          <a:solidFill>
                            <a:schemeClr val="tx1"/>
                          </a:solidFill>
                          <a:effectLst/>
                          <a:latin typeface="+mn-ea"/>
                          <a:ea typeface="+mn-ea"/>
                          <a:cs typeface="Times New Roman" panose="02020603050405020304" pitchFamily="18" charset="0"/>
                        </a:rPr>
                        <a:t>注文業務における枝番、見積番号の扱い</a:t>
                      </a:r>
                      <a:endParaRPr lang="ja-JP" sz="20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133350" indent="-133350" algn="ctr"/>
                      <a:r>
                        <a:rPr lang="ja-JP" altLang="en-US" sz="2000" b="0" kern="100" baseline="0" dirty="0">
                          <a:solidFill>
                            <a:schemeClr val="tx1"/>
                          </a:solidFill>
                          <a:effectLst/>
                          <a:latin typeface="+mn-ea"/>
                          <a:ea typeface="+mn-ea"/>
                          <a:cs typeface="Times New Roman" panose="02020603050405020304" pitchFamily="18" charset="0"/>
                        </a:rPr>
                        <a:t>報告</a:t>
                      </a:r>
                      <a:endParaRPr lang="ja-JP" sz="20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133350" indent="-133350" algn="ctr"/>
                      <a:r>
                        <a:rPr lang="ja-JP" altLang="en-US" sz="2000" b="0" kern="100" baseline="0" dirty="0">
                          <a:solidFill>
                            <a:schemeClr val="tx1"/>
                          </a:solidFill>
                          <a:effectLst/>
                          <a:latin typeface="+mn-ea"/>
                          <a:ea typeface="+mn-ea"/>
                          <a:cs typeface="Times New Roman" panose="02020603050405020304" pitchFamily="18" charset="0"/>
                        </a:rPr>
                        <a:t>継続検討</a:t>
                      </a:r>
                      <a:endParaRPr lang="en-US" altLang="ja-JP" sz="2000" b="0" kern="100" baseline="0" dirty="0">
                        <a:solidFill>
                          <a:schemeClr val="tx1"/>
                        </a:solidFill>
                        <a:effectLst/>
                        <a:latin typeface="+mn-ea"/>
                        <a:ea typeface="+mn-ea"/>
                        <a:cs typeface="Times New Roman" panose="02020603050405020304" pitchFamily="18" charset="0"/>
                      </a:endParaRPr>
                    </a:p>
                    <a:p>
                      <a:pPr marL="133350" indent="-133350" algn="ctr"/>
                      <a:r>
                        <a:rPr lang="en-US" altLang="ja-JP" sz="2000" b="0" kern="100" baseline="0" dirty="0">
                          <a:solidFill>
                            <a:schemeClr val="tx1"/>
                          </a:solidFill>
                          <a:effectLst/>
                          <a:latin typeface="+mn-ea"/>
                          <a:ea typeface="+mn-ea"/>
                          <a:cs typeface="Times New Roman" panose="02020603050405020304" pitchFamily="18" charset="0"/>
                        </a:rPr>
                        <a:t>(</a:t>
                      </a:r>
                      <a:r>
                        <a:rPr lang="ja-JP" altLang="en-US" sz="2000" b="0" kern="100" baseline="0" dirty="0">
                          <a:solidFill>
                            <a:schemeClr val="tx1"/>
                          </a:solidFill>
                          <a:effectLst/>
                          <a:latin typeface="+mn-ea"/>
                          <a:ea typeface="+mn-ea"/>
                          <a:cs typeface="Times New Roman" panose="02020603050405020304" pitchFamily="18" charset="0"/>
                        </a:rPr>
                        <a:t>まずベンダ間での調整を予定</a:t>
                      </a:r>
                      <a:r>
                        <a:rPr lang="en-US" altLang="ja-JP" sz="2000" b="0" kern="100" baseline="0" dirty="0">
                          <a:solidFill>
                            <a:schemeClr val="tx1"/>
                          </a:solidFill>
                          <a:effectLst/>
                          <a:latin typeface="+mn-ea"/>
                          <a:ea typeface="+mn-ea"/>
                          <a:cs typeface="Times New Roman" panose="02020603050405020304" pitchFamily="18" charset="0"/>
                        </a:rPr>
                        <a:t>)</a:t>
                      </a:r>
                      <a:endParaRPr lang="ja-JP" altLang="ja-JP" sz="2000" b="0" kern="100" baseline="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2853871164"/>
                  </a:ext>
                </a:extLst>
              </a:tr>
            </a:tbl>
          </a:graphicData>
        </a:graphic>
      </p:graphicFrame>
      <p:graphicFrame>
        <p:nvGraphicFramePr>
          <p:cNvPr id="5" name="表 4">
            <a:extLst>
              <a:ext uri="{FF2B5EF4-FFF2-40B4-BE49-F238E27FC236}">
                <a16:creationId xmlns:a16="http://schemas.microsoft.com/office/drawing/2014/main" id="{3ABA7BEF-BD76-5DC6-BEF9-AD1F2DE804FD}"/>
              </a:ext>
            </a:extLst>
          </p:cNvPr>
          <p:cNvGraphicFramePr>
            <a:graphicFrameLocks noGrp="1"/>
          </p:cNvGraphicFramePr>
          <p:nvPr>
            <p:extLst>
              <p:ext uri="{D42A27DB-BD31-4B8C-83A1-F6EECF244321}">
                <p14:modId xmlns:p14="http://schemas.microsoft.com/office/powerpoint/2010/main" val="2601522121"/>
              </p:ext>
            </p:extLst>
          </p:nvPr>
        </p:nvGraphicFramePr>
        <p:xfrm>
          <a:off x="10353600" y="2086137"/>
          <a:ext cx="9649497" cy="3538548"/>
        </p:xfrm>
        <a:graphic>
          <a:graphicData uri="http://schemas.openxmlformats.org/drawingml/2006/table">
            <a:tbl>
              <a:tblPr firstRow="1" bandRow="1">
                <a:tableStyleId>{5C22544A-7EE6-4342-B048-85BDC9FD1C3A}</a:tableStyleId>
              </a:tblPr>
              <a:tblGrid>
                <a:gridCol w="609492">
                  <a:extLst>
                    <a:ext uri="{9D8B030D-6E8A-4147-A177-3AD203B41FA5}">
                      <a16:colId xmlns:a16="http://schemas.microsoft.com/office/drawing/2014/main" val="2422265628"/>
                    </a:ext>
                  </a:extLst>
                </a:gridCol>
                <a:gridCol w="1982796">
                  <a:extLst>
                    <a:ext uri="{9D8B030D-6E8A-4147-A177-3AD203B41FA5}">
                      <a16:colId xmlns:a16="http://schemas.microsoft.com/office/drawing/2014/main" val="799208360"/>
                    </a:ext>
                  </a:extLst>
                </a:gridCol>
                <a:gridCol w="6473580">
                  <a:extLst>
                    <a:ext uri="{9D8B030D-6E8A-4147-A177-3AD203B41FA5}">
                      <a16:colId xmlns:a16="http://schemas.microsoft.com/office/drawing/2014/main" val="761315451"/>
                    </a:ext>
                  </a:extLst>
                </a:gridCol>
                <a:gridCol w="583629">
                  <a:extLst>
                    <a:ext uri="{9D8B030D-6E8A-4147-A177-3AD203B41FA5}">
                      <a16:colId xmlns:a16="http://schemas.microsoft.com/office/drawing/2014/main" val="2826598285"/>
                    </a:ext>
                  </a:extLst>
                </a:gridCol>
              </a:tblGrid>
              <a:tr h="206218">
                <a:tc>
                  <a:txBody>
                    <a:bodyPr/>
                    <a:lstStyle/>
                    <a:p>
                      <a:pPr algn="ctr"/>
                      <a:r>
                        <a:rPr lang="en-US" altLang="ja-JP" sz="1400" b="1" kern="100" baseline="0" dirty="0">
                          <a:solidFill>
                            <a:schemeClr val="tx1"/>
                          </a:solidFill>
                          <a:effectLst/>
                          <a:latin typeface="+mn-ea"/>
                          <a:ea typeface="+mn-ea"/>
                          <a:cs typeface="Times New Roman" panose="02020603050405020304" pitchFamily="18" charset="0"/>
                        </a:rPr>
                        <a:t>No.</a:t>
                      </a:r>
                      <a:endParaRPr lang="ja-JP" sz="14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ctr"/>
                      <a:r>
                        <a:rPr lang="ja-JP" altLang="en-US" sz="1400" b="1" kern="100" baseline="0" dirty="0">
                          <a:solidFill>
                            <a:schemeClr val="tx1"/>
                          </a:solidFill>
                          <a:effectLst/>
                          <a:latin typeface="+mn-ea"/>
                          <a:ea typeface="+mn-ea"/>
                          <a:cs typeface="Times New Roman" panose="02020603050405020304" pitchFamily="18" charset="0"/>
                        </a:rPr>
                        <a:t>タイトル</a:t>
                      </a:r>
                      <a:endParaRPr lang="ja-JP" sz="14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133350" indent="-133350" algn="ctr"/>
                      <a:r>
                        <a:rPr lang="ja-JP" altLang="en-US" sz="1400" b="1" kern="100" baseline="0" dirty="0">
                          <a:solidFill>
                            <a:schemeClr val="tx1"/>
                          </a:solidFill>
                          <a:effectLst/>
                          <a:latin typeface="+mn-ea"/>
                          <a:ea typeface="+mn-ea"/>
                          <a:cs typeface="Times New Roman" panose="02020603050405020304" pitchFamily="18" charset="0"/>
                        </a:rPr>
                        <a:t>概要</a:t>
                      </a:r>
                      <a:endParaRPr lang="ja-JP" sz="14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133350" indent="-133350" algn="ctr"/>
                      <a:r>
                        <a:rPr lang="ja-JP" altLang="en-US" sz="1400" b="1" kern="100" baseline="0" dirty="0">
                          <a:solidFill>
                            <a:schemeClr val="tx1"/>
                          </a:solidFill>
                          <a:effectLst/>
                          <a:latin typeface="+mn-ea"/>
                          <a:ea typeface="+mn-ea"/>
                          <a:cs typeface="Times New Roman" panose="02020603050405020304" pitchFamily="18" charset="0"/>
                        </a:rPr>
                        <a:t>状態</a:t>
                      </a:r>
                      <a:endParaRPr lang="ja-JP" sz="1400" b="1" kern="100" baseline="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2036632292"/>
                  </a:ext>
                </a:extLst>
              </a:tr>
              <a:tr h="697455">
                <a:tc>
                  <a:txBody>
                    <a:bodyPr/>
                    <a:lstStyle/>
                    <a:p>
                      <a:pPr marL="0" indent="0" algn="just"/>
                      <a:r>
                        <a:rPr lang="en-US" altLang="ja-JP" sz="1200" b="1" kern="100" baseline="0" dirty="0">
                          <a:solidFill>
                            <a:schemeClr val="tx1"/>
                          </a:solidFill>
                          <a:effectLst/>
                          <a:latin typeface="+mn-ea"/>
                          <a:ea typeface="+mn-ea"/>
                          <a:cs typeface="Times New Roman" panose="02020603050405020304" pitchFamily="18" charset="0"/>
                        </a:rPr>
                        <a:t>L-2024-001</a:t>
                      </a:r>
                      <a:endParaRPr lang="ja-JP" sz="12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kumimoji="1" lang="en-US" altLang="ja-JP" sz="1200" b="0" kern="100" baseline="0" dirty="0">
                          <a:solidFill>
                            <a:schemeClr val="tx1"/>
                          </a:solidFill>
                          <a:effectLst/>
                          <a:latin typeface="+mn-ea"/>
                          <a:ea typeface="+mn-ea"/>
                          <a:cs typeface="Times New Roman" panose="02020603050405020304" pitchFamily="18" charset="0"/>
                        </a:rPr>
                        <a:t>[1098]</a:t>
                      </a:r>
                      <a:r>
                        <a:rPr kumimoji="1" lang="ja-JP" altLang="en-US" sz="1200" b="0" kern="100" baseline="0" dirty="0">
                          <a:solidFill>
                            <a:schemeClr val="tx1"/>
                          </a:solidFill>
                          <a:effectLst/>
                          <a:latin typeface="+mn-ea"/>
                          <a:ea typeface="+mn-ea"/>
                          <a:cs typeface="Times New Roman" panose="02020603050405020304" pitchFamily="18" charset="0"/>
                        </a:rPr>
                        <a:t>契約金額消費税額、</a:t>
                      </a:r>
                      <a:r>
                        <a:rPr kumimoji="1" lang="en-US" altLang="ja-JP" sz="1200" b="0" kern="100" baseline="0" dirty="0">
                          <a:solidFill>
                            <a:schemeClr val="tx1"/>
                          </a:solidFill>
                          <a:effectLst/>
                          <a:latin typeface="+mn-ea"/>
                          <a:ea typeface="+mn-ea"/>
                          <a:cs typeface="Times New Roman" panose="02020603050405020304" pitchFamily="18" charset="0"/>
                        </a:rPr>
                        <a:t>[1334]</a:t>
                      </a:r>
                      <a:r>
                        <a:rPr kumimoji="1" lang="ja-JP" altLang="en-US" sz="1200" b="0" kern="100" baseline="0" dirty="0">
                          <a:solidFill>
                            <a:schemeClr val="tx1"/>
                          </a:solidFill>
                          <a:effectLst/>
                          <a:latin typeface="+mn-ea"/>
                          <a:ea typeface="+mn-ea"/>
                          <a:cs typeface="Times New Roman" panose="02020603050405020304" pitchFamily="18" charset="0"/>
                        </a:rPr>
                        <a:t>今回迄累積請求金額計消費税額の定義の改正</a:t>
                      </a:r>
                      <a:endParaRPr kumimoji="1" lang="en-US" altLang="ja-JP" sz="12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285750" indent="-285750">
                        <a:spcAft>
                          <a:spcPts val="600"/>
                        </a:spcAft>
                        <a:buFont typeface="Arial" panose="020B0604020202020204" pitchFamily="34" charset="0"/>
                        <a:buChar char="•"/>
                      </a:pPr>
                      <a:r>
                        <a:rPr lang="en-US" altLang="zh-TW" sz="1200" dirty="0">
                          <a:latin typeface="ＭＳ Ｐゴシック 本文"/>
                        </a:rPr>
                        <a:t>[1098]</a:t>
                      </a:r>
                      <a:r>
                        <a:rPr lang="zh-TW" altLang="en-US" sz="1200" dirty="0">
                          <a:latin typeface="ＭＳ Ｐゴシック 本文"/>
                        </a:rPr>
                        <a:t>契約金額消費税額、</a:t>
                      </a:r>
                      <a:r>
                        <a:rPr lang="en-US" altLang="zh-TW" sz="1200" dirty="0">
                          <a:latin typeface="ＭＳ Ｐゴシック 本文"/>
                        </a:rPr>
                        <a:t>[1334]</a:t>
                      </a:r>
                      <a:r>
                        <a:rPr lang="zh-TW" altLang="en-US" sz="1200" dirty="0">
                          <a:latin typeface="ＭＳ Ｐゴシック 本文"/>
                        </a:rPr>
                        <a:t>今回迄累積請求金額計消費税額</a:t>
                      </a:r>
                      <a:r>
                        <a:rPr lang="ja-JP" altLang="en-US" sz="1200" dirty="0">
                          <a:latin typeface="ＭＳ Ｐゴシック 本文"/>
                        </a:rPr>
                        <a:t>の「消費税の合計」の表現が曖昧で、</a:t>
                      </a:r>
                      <a:r>
                        <a:rPr lang="ja-JP" altLang="en-US" sz="1200" b="1" dirty="0">
                          <a:solidFill>
                            <a:srgbClr val="FF0000"/>
                          </a:solidFill>
                          <a:latin typeface="ＭＳ Ｐゴシック 本文"/>
                        </a:rPr>
                        <a:t>どの項目の合計か不明確であると指摘</a:t>
                      </a:r>
                      <a:r>
                        <a:rPr lang="ja-JP" altLang="en-US" sz="1200" dirty="0">
                          <a:latin typeface="ＭＳ Ｐゴシック 本文"/>
                        </a:rPr>
                        <a:t>された。</a:t>
                      </a:r>
                      <a:endParaRPr lang="en-US" altLang="ja-JP" sz="1200" dirty="0">
                        <a:latin typeface="ＭＳ Ｐゴシック 本文"/>
                      </a:endParaRPr>
                    </a:p>
                    <a:p>
                      <a:pPr marL="285750" indent="-285750">
                        <a:spcAft>
                          <a:spcPts val="600"/>
                        </a:spcAft>
                        <a:buFont typeface="Arial" panose="020B0604020202020204" pitchFamily="34" charset="0"/>
                        <a:buChar char="•"/>
                      </a:pPr>
                      <a:r>
                        <a:rPr lang="ja-JP" altLang="en-US" sz="1200" dirty="0">
                          <a:latin typeface="ＭＳ Ｐゴシック 本文"/>
                        </a:rPr>
                        <a:t>消費税額の計算方法が累積方式のように誤解される可能性があり、</a:t>
                      </a:r>
                      <a:r>
                        <a:rPr lang="ja-JP" altLang="en-US" sz="1200" b="1" dirty="0">
                          <a:solidFill>
                            <a:srgbClr val="FF0000"/>
                          </a:solidFill>
                          <a:latin typeface="ＭＳ Ｐゴシック 本文"/>
                        </a:rPr>
                        <a:t>表現の見直し</a:t>
                      </a:r>
                      <a:r>
                        <a:rPr lang="ja-JP" altLang="en-US" sz="1200" dirty="0">
                          <a:latin typeface="ＭＳ Ｐゴシック 本文"/>
                        </a:rPr>
                        <a:t>が決定された。</a:t>
                      </a:r>
                      <a:endParaRPr kumimoji="1" lang="ja-JP" altLang="en-US" sz="1200" b="1" kern="100" baseline="0" dirty="0">
                        <a:solidFill>
                          <a:schemeClr val="tx1"/>
                        </a:solidFill>
                        <a:effectLst/>
                        <a:latin typeface="ＭＳ Ｐゴシック 本文"/>
                        <a:ea typeface="+mn-ea"/>
                        <a:cs typeface="Times New Roman" panose="02020603050405020304" pitchFamily="18" charset="0"/>
                      </a:endParaRPr>
                    </a:p>
                  </a:txBody>
                  <a:tcPr marL="68580" marR="68580" marT="0" marB="0"/>
                </a:tc>
                <a:tc>
                  <a:txBody>
                    <a:bodyPr/>
                    <a:lstStyle/>
                    <a:p>
                      <a:pPr marL="0" indent="0" algn="ctr" defTabSz="914400" rtl="0" eaLnBrk="1" latinLnBrk="0" hangingPunct="1"/>
                      <a:r>
                        <a:rPr kumimoji="1" lang="ja-JP" altLang="en-US" sz="1400" b="0" kern="100" baseline="0" dirty="0">
                          <a:solidFill>
                            <a:schemeClr val="tx1"/>
                          </a:solidFill>
                          <a:effectLst/>
                          <a:latin typeface="+mn-ea"/>
                          <a:ea typeface="+mn-ea"/>
                          <a:cs typeface="Times New Roman" panose="02020603050405020304" pitchFamily="18" charset="0"/>
                        </a:rPr>
                        <a:t>承認</a:t>
                      </a:r>
                    </a:p>
                  </a:txBody>
                  <a:tcPr marL="68580" marR="68580" marT="0" marB="0" anchor="ctr"/>
                </a:tc>
                <a:extLst>
                  <a:ext uri="{0D108BD9-81ED-4DB2-BD59-A6C34878D82A}">
                    <a16:rowId xmlns:a16="http://schemas.microsoft.com/office/drawing/2014/main" val="644087714"/>
                  </a:ext>
                </a:extLst>
              </a:tr>
              <a:tr h="1154979">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200" b="1" kern="100" baseline="0" dirty="0">
                          <a:solidFill>
                            <a:schemeClr val="tx1"/>
                          </a:solidFill>
                          <a:effectLst/>
                          <a:latin typeface="+mn-ea"/>
                          <a:ea typeface="+mn-ea"/>
                          <a:cs typeface="Times New Roman" panose="02020603050405020304" pitchFamily="18" charset="0"/>
                        </a:rPr>
                        <a:t>L-2024-002</a:t>
                      </a:r>
                      <a:endParaRPr lang="ja-JP" altLang="ja-JP" sz="12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kumimoji="1" lang="en-US" altLang="ja-JP" sz="1200" b="0" kern="100" baseline="0" dirty="0">
                          <a:solidFill>
                            <a:schemeClr val="tx1"/>
                          </a:solidFill>
                          <a:effectLst/>
                          <a:latin typeface="+mn-ea"/>
                          <a:ea typeface="+mn-ea"/>
                          <a:cs typeface="Times New Roman" panose="02020603050405020304" pitchFamily="18" charset="0"/>
                        </a:rPr>
                        <a:t>CI-NET</a:t>
                      </a:r>
                      <a:r>
                        <a:rPr kumimoji="1" lang="ja-JP" altLang="en-US" sz="1200" b="0" kern="100" baseline="0" dirty="0">
                          <a:solidFill>
                            <a:schemeClr val="tx1"/>
                          </a:solidFill>
                          <a:effectLst/>
                          <a:latin typeface="+mn-ea"/>
                          <a:ea typeface="+mn-ea"/>
                          <a:cs typeface="Times New Roman" panose="02020603050405020304" pitchFamily="18" charset="0"/>
                        </a:rPr>
                        <a:t>実装規約</a:t>
                      </a:r>
                      <a:r>
                        <a:rPr kumimoji="1" lang="en-US" altLang="ja-JP" sz="1200" b="0" kern="100" baseline="0" dirty="0">
                          <a:solidFill>
                            <a:schemeClr val="tx1"/>
                          </a:solidFill>
                          <a:effectLst/>
                          <a:latin typeface="+mn-ea"/>
                          <a:ea typeface="+mn-ea"/>
                          <a:cs typeface="Times New Roman" panose="02020603050405020304" pitchFamily="18" charset="0"/>
                        </a:rPr>
                        <a:t>Ver.2.2 ad.0</a:t>
                      </a:r>
                      <a:r>
                        <a:rPr kumimoji="1" lang="ja-JP" altLang="en-US" sz="1200" b="0" kern="100" baseline="0" dirty="0">
                          <a:solidFill>
                            <a:schemeClr val="tx1"/>
                          </a:solidFill>
                          <a:effectLst/>
                          <a:latin typeface="+mn-ea"/>
                          <a:ea typeface="+mn-ea"/>
                          <a:cs typeface="Times New Roman" panose="02020603050405020304" pitchFamily="18" charset="0"/>
                        </a:rPr>
                        <a:t>改正における、注文業務の</a:t>
                      </a:r>
                      <a:r>
                        <a:rPr kumimoji="1" lang="en-US" altLang="ja-JP" sz="1200" b="0" kern="100" baseline="0" dirty="0">
                          <a:solidFill>
                            <a:schemeClr val="tx1"/>
                          </a:solidFill>
                          <a:effectLst/>
                          <a:latin typeface="+mn-ea"/>
                          <a:ea typeface="+mn-ea"/>
                          <a:cs typeface="Times New Roman" panose="02020603050405020304" pitchFamily="18" charset="0"/>
                        </a:rPr>
                        <a:t>｢</a:t>
                      </a:r>
                      <a:r>
                        <a:rPr kumimoji="1" lang="ja-JP" altLang="en-US" sz="1200" b="0" kern="100" baseline="0" dirty="0">
                          <a:solidFill>
                            <a:schemeClr val="tx1"/>
                          </a:solidFill>
                          <a:effectLst/>
                          <a:latin typeface="+mn-ea"/>
                          <a:ea typeface="+mn-ea"/>
                          <a:cs typeface="Times New Roman" panose="02020603050405020304" pitchFamily="18" charset="0"/>
                        </a:rPr>
                        <a:t>表　</a:t>
                      </a:r>
                      <a:r>
                        <a:rPr kumimoji="1" lang="en-US" altLang="ja-JP" sz="1200" b="0" kern="100" baseline="0" dirty="0">
                          <a:solidFill>
                            <a:schemeClr val="tx1"/>
                          </a:solidFill>
                          <a:effectLst/>
                          <a:latin typeface="+mn-ea"/>
                          <a:ea typeface="+mn-ea"/>
                          <a:cs typeface="Times New Roman" panose="02020603050405020304" pitchFamily="18" charset="0"/>
                        </a:rPr>
                        <a:t>[1007]</a:t>
                      </a:r>
                      <a:r>
                        <a:rPr kumimoji="1" lang="ja-JP" altLang="en-US" sz="1200" b="0" kern="100" baseline="0" dirty="0">
                          <a:solidFill>
                            <a:schemeClr val="tx1"/>
                          </a:solidFill>
                          <a:effectLst/>
                          <a:latin typeface="+mn-ea"/>
                          <a:ea typeface="+mn-ea"/>
                          <a:cs typeface="Times New Roman" panose="02020603050405020304" pitchFamily="18" charset="0"/>
                        </a:rPr>
                        <a:t>帳票</a:t>
                      </a:r>
                      <a:r>
                        <a:rPr kumimoji="1" lang="en-US" altLang="ja-JP" sz="1200" b="0" kern="100" baseline="0" dirty="0">
                          <a:solidFill>
                            <a:schemeClr val="tx1"/>
                          </a:solidFill>
                          <a:effectLst/>
                          <a:latin typeface="+mn-ea"/>
                          <a:ea typeface="+mn-ea"/>
                          <a:cs typeface="Times New Roman" panose="02020603050405020304" pitchFamily="18" charset="0"/>
                        </a:rPr>
                        <a:t>No.</a:t>
                      </a:r>
                      <a:r>
                        <a:rPr kumimoji="1" lang="ja-JP" altLang="en-US" sz="1200" b="0" kern="100" baseline="0" dirty="0">
                          <a:solidFill>
                            <a:schemeClr val="tx1"/>
                          </a:solidFill>
                          <a:effectLst/>
                          <a:latin typeface="+mn-ea"/>
                          <a:ea typeface="+mn-ea"/>
                          <a:cs typeface="Times New Roman" panose="02020603050405020304" pitchFamily="18" charset="0"/>
                        </a:rPr>
                        <a:t>、</a:t>
                      </a:r>
                      <a:r>
                        <a:rPr kumimoji="1" lang="en-US" altLang="ja-JP" sz="1200" b="0" kern="100" baseline="0" dirty="0">
                          <a:solidFill>
                            <a:schemeClr val="tx1"/>
                          </a:solidFill>
                          <a:effectLst/>
                          <a:latin typeface="+mn-ea"/>
                          <a:ea typeface="+mn-ea"/>
                          <a:cs typeface="Times New Roman" panose="02020603050405020304" pitchFamily="18" charset="0"/>
                        </a:rPr>
                        <a:t>[1009]</a:t>
                      </a:r>
                      <a:r>
                        <a:rPr kumimoji="1" lang="ja-JP" altLang="en-US" sz="1200" b="0" kern="100" baseline="0" dirty="0">
                          <a:solidFill>
                            <a:schemeClr val="tx1"/>
                          </a:solidFill>
                          <a:effectLst/>
                          <a:latin typeface="+mn-ea"/>
                          <a:ea typeface="+mn-ea"/>
                          <a:cs typeface="Times New Roman" panose="02020603050405020304" pitchFamily="18" charset="0"/>
                        </a:rPr>
                        <a:t>参照帳票</a:t>
                      </a:r>
                      <a:r>
                        <a:rPr kumimoji="1" lang="en-US" altLang="ja-JP" sz="1200" b="0" kern="100" baseline="0" dirty="0">
                          <a:solidFill>
                            <a:schemeClr val="tx1"/>
                          </a:solidFill>
                          <a:effectLst/>
                          <a:latin typeface="+mn-ea"/>
                          <a:ea typeface="+mn-ea"/>
                          <a:cs typeface="Times New Roman" panose="02020603050405020304" pitchFamily="18" charset="0"/>
                        </a:rPr>
                        <a:t>No.</a:t>
                      </a:r>
                      <a:r>
                        <a:rPr kumimoji="1" lang="ja-JP" altLang="en-US" sz="1200" b="0" kern="100" baseline="0" dirty="0">
                          <a:solidFill>
                            <a:schemeClr val="tx1"/>
                          </a:solidFill>
                          <a:effectLst/>
                          <a:latin typeface="+mn-ea"/>
                          <a:ea typeface="+mn-ea"/>
                          <a:cs typeface="Times New Roman" panose="02020603050405020304" pitchFamily="18" charset="0"/>
                        </a:rPr>
                        <a:t>等の記載方法</a:t>
                      </a:r>
                      <a:r>
                        <a:rPr kumimoji="1" lang="en-US" altLang="ja-JP" sz="1200" b="0" kern="100" baseline="0" dirty="0">
                          <a:solidFill>
                            <a:schemeClr val="tx1"/>
                          </a:solidFill>
                          <a:effectLst/>
                          <a:latin typeface="+mn-ea"/>
                          <a:ea typeface="+mn-ea"/>
                          <a:cs typeface="Times New Roman" panose="02020603050405020304" pitchFamily="18" charset="0"/>
                        </a:rPr>
                        <a:t>｣</a:t>
                      </a:r>
                      <a:r>
                        <a:rPr kumimoji="1" lang="ja-JP" altLang="en-US" sz="1200" b="0" kern="100" baseline="0" dirty="0">
                          <a:solidFill>
                            <a:schemeClr val="tx1"/>
                          </a:solidFill>
                          <a:effectLst/>
                          <a:latin typeface="+mn-ea"/>
                          <a:ea typeface="+mn-ea"/>
                          <a:cs typeface="Times New Roman" panose="02020603050405020304" pitchFamily="18" charset="0"/>
                        </a:rPr>
                        <a:t>に係る</a:t>
                      </a:r>
                      <a:r>
                        <a:rPr kumimoji="1" lang="en-US" altLang="ja-JP" sz="1200" b="0" kern="100" baseline="0" dirty="0">
                          <a:solidFill>
                            <a:schemeClr val="tx1"/>
                          </a:solidFill>
                          <a:effectLst/>
                          <a:latin typeface="+mn-ea"/>
                          <a:ea typeface="+mn-ea"/>
                          <a:cs typeface="Times New Roman" panose="02020603050405020304" pitchFamily="18" charset="0"/>
                        </a:rPr>
                        <a:t>[1300]</a:t>
                      </a:r>
                      <a:r>
                        <a:rPr kumimoji="1" lang="ja-JP" altLang="en-US" sz="1200" b="0" kern="100" baseline="0" dirty="0">
                          <a:solidFill>
                            <a:schemeClr val="tx1"/>
                          </a:solidFill>
                          <a:effectLst/>
                          <a:latin typeface="+mn-ea"/>
                          <a:ea typeface="+mn-ea"/>
                          <a:cs typeface="Times New Roman" panose="02020603050405020304" pitchFamily="18" charset="0"/>
                        </a:rPr>
                        <a:t>注文番号枝番</a:t>
                      </a:r>
                      <a:r>
                        <a:rPr kumimoji="1" lang="en-US" altLang="ja-JP" sz="1200" b="0" kern="100" baseline="0" dirty="0">
                          <a:solidFill>
                            <a:schemeClr val="tx1"/>
                          </a:solidFill>
                          <a:effectLst/>
                          <a:latin typeface="+mn-ea"/>
                          <a:ea typeface="+mn-ea"/>
                          <a:cs typeface="Times New Roman" panose="02020603050405020304" pitchFamily="18" charset="0"/>
                        </a:rPr>
                        <a:t>､[1301]</a:t>
                      </a:r>
                      <a:r>
                        <a:rPr kumimoji="1" lang="ja-JP" altLang="en-US" sz="1200" b="0" kern="100" baseline="0" dirty="0">
                          <a:solidFill>
                            <a:schemeClr val="tx1"/>
                          </a:solidFill>
                          <a:effectLst/>
                          <a:latin typeface="+mn-ea"/>
                          <a:ea typeface="+mn-ea"/>
                          <a:cs typeface="Times New Roman" panose="02020603050405020304" pitchFamily="18" charset="0"/>
                        </a:rPr>
                        <a:t>参照帳票</a:t>
                      </a:r>
                      <a:r>
                        <a:rPr kumimoji="1" lang="en-US" altLang="ja-JP" sz="1200" b="0" kern="100" baseline="0" dirty="0">
                          <a:solidFill>
                            <a:schemeClr val="tx1"/>
                          </a:solidFill>
                          <a:effectLst/>
                          <a:latin typeface="+mn-ea"/>
                          <a:ea typeface="+mn-ea"/>
                          <a:cs typeface="Times New Roman" panose="02020603050405020304" pitchFamily="18" charset="0"/>
                        </a:rPr>
                        <a:t>No.2</a:t>
                      </a:r>
                      <a:r>
                        <a:rPr kumimoji="1" lang="ja-JP" altLang="en-US" sz="1200" b="0" kern="100" baseline="0" dirty="0">
                          <a:solidFill>
                            <a:schemeClr val="tx1"/>
                          </a:solidFill>
                          <a:effectLst/>
                          <a:latin typeface="+mn-ea"/>
                          <a:ea typeface="+mn-ea"/>
                          <a:cs typeface="Times New Roman" panose="02020603050405020304" pitchFamily="18" charset="0"/>
                        </a:rPr>
                        <a:t>の扱いを</a:t>
                      </a:r>
                      <a:r>
                        <a:rPr kumimoji="1" lang="en-US" altLang="ja-JP" sz="1200" b="0" kern="100" baseline="0" dirty="0">
                          <a:solidFill>
                            <a:schemeClr val="tx1"/>
                          </a:solidFill>
                          <a:effectLst/>
                          <a:latin typeface="+mn-ea"/>
                          <a:ea typeface="+mn-ea"/>
                          <a:cs typeface="Times New Roman" panose="02020603050405020304" pitchFamily="18" charset="0"/>
                        </a:rPr>
                        <a:t>Ver.2.1 ad.7</a:t>
                      </a:r>
                      <a:r>
                        <a:rPr kumimoji="1" lang="ja-JP" altLang="en-US" sz="1200" b="0" kern="100" baseline="0" dirty="0">
                          <a:solidFill>
                            <a:schemeClr val="tx1"/>
                          </a:solidFill>
                          <a:effectLst/>
                          <a:latin typeface="+mn-ea"/>
                          <a:ea typeface="+mn-ea"/>
                          <a:cs typeface="Times New Roman" panose="02020603050405020304" pitchFamily="18" charset="0"/>
                        </a:rPr>
                        <a:t>に戻す</a:t>
                      </a:r>
                    </a:p>
                  </a:txBody>
                  <a:tcPr marL="68580" marR="68580" marT="0" marB="0"/>
                </a:tc>
                <a:tc>
                  <a:txBody>
                    <a:bodyPr/>
                    <a:lstStyle/>
                    <a:p>
                      <a:pPr marL="285750" indent="-285750">
                        <a:spcAft>
                          <a:spcPts val="600"/>
                        </a:spcAft>
                        <a:buFont typeface="Arial" panose="020B0604020202020204" pitchFamily="34" charset="0"/>
                        <a:buChar char="•"/>
                      </a:pPr>
                      <a:r>
                        <a:rPr lang="en-US" altLang="ja-JP" sz="1200" dirty="0"/>
                        <a:t>Ver.2.2 ad.0</a:t>
                      </a:r>
                      <a:r>
                        <a:rPr lang="ja-JP" altLang="en-US" sz="1200" dirty="0"/>
                        <a:t>の記載が運用実態と乖離し、</a:t>
                      </a:r>
                      <a:r>
                        <a:rPr lang="ja-JP" altLang="en-US" sz="1200" b="1" dirty="0">
                          <a:solidFill>
                            <a:srgbClr val="FF0000"/>
                          </a:solidFill>
                        </a:rPr>
                        <a:t>システム改修に大きな影響を与えると指摘</a:t>
                      </a:r>
                      <a:r>
                        <a:rPr lang="ja-JP" altLang="en-US" sz="1200" dirty="0"/>
                        <a:t>された。</a:t>
                      </a:r>
                      <a:endParaRPr lang="en-US" altLang="ja-JP" sz="1200" dirty="0"/>
                    </a:p>
                    <a:p>
                      <a:pPr marL="285750" indent="-285750">
                        <a:spcAft>
                          <a:spcPts val="600"/>
                        </a:spcAft>
                        <a:buFont typeface="Arial" panose="020B0604020202020204" pitchFamily="34" charset="0"/>
                        <a:buChar char="•"/>
                      </a:pPr>
                      <a:r>
                        <a:rPr lang="en-US" altLang="ja-JP" sz="1200" dirty="0"/>
                        <a:t>2023</a:t>
                      </a:r>
                      <a:r>
                        <a:rPr lang="ja-JP" altLang="en-US" sz="1200" dirty="0"/>
                        <a:t>年度標準委員会第</a:t>
                      </a:r>
                      <a:r>
                        <a:rPr lang="en-US" altLang="ja-JP" sz="1200" dirty="0"/>
                        <a:t>4</a:t>
                      </a:r>
                      <a:r>
                        <a:rPr lang="ja-JP" altLang="en-US" sz="1200" dirty="0"/>
                        <a:t>回で、該当箇所の記載を</a:t>
                      </a:r>
                      <a:r>
                        <a:rPr lang="en-US" altLang="ja-JP" sz="1200" dirty="0"/>
                        <a:t>Ver.2.1 ad.7</a:t>
                      </a:r>
                      <a:r>
                        <a:rPr lang="ja-JP" altLang="en-US" sz="1200" dirty="0"/>
                        <a:t>に戻し、修正方針を再検討することが決定された。</a:t>
                      </a:r>
                      <a:endParaRPr lang="en-US" altLang="ja-JP" sz="1200" dirty="0"/>
                    </a:p>
                    <a:p>
                      <a:pPr marL="285750" indent="-285750">
                        <a:spcAft>
                          <a:spcPts val="600"/>
                        </a:spcAft>
                        <a:buFont typeface="Arial" panose="020B0604020202020204" pitchFamily="34" charset="0"/>
                        <a:buChar char="•"/>
                      </a:pPr>
                      <a:r>
                        <a:rPr kumimoji="1" lang="ja-JP" altLang="en-US" sz="1200" b="0" kern="100" baseline="0" dirty="0">
                          <a:solidFill>
                            <a:schemeClr val="tx1"/>
                          </a:solidFill>
                          <a:effectLst/>
                          <a:latin typeface="ＭＳ Ｐゴシック 本文"/>
                          <a:ea typeface="+mn-ea"/>
                          <a:cs typeface="Times New Roman" panose="02020603050405020304" pitchFamily="18" charset="0"/>
                        </a:rPr>
                        <a:t>「</a:t>
                      </a:r>
                      <a:r>
                        <a:rPr kumimoji="1" lang="en-US" altLang="ja-JP" sz="1200" b="0" kern="100" baseline="0" dirty="0">
                          <a:solidFill>
                            <a:schemeClr val="tx1"/>
                          </a:solidFill>
                          <a:effectLst/>
                          <a:latin typeface="ＭＳ Ｐゴシック 本文"/>
                          <a:ea typeface="+mn-ea"/>
                          <a:cs typeface="Times New Roman" panose="02020603050405020304" pitchFamily="18" charset="0"/>
                        </a:rPr>
                        <a:t>Ver.2.1 ad.7</a:t>
                      </a:r>
                      <a:r>
                        <a:rPr kumimoji="1" lang="ja-JP" altLang="en-US" sz="1200" b="0" kern="100" baseline="0" dirty="0">
                          <a:solidFill>
                            <a:schemeClr val="tx1"/>
                          </a:solidFill>
                          <a:effectLst/>
                          <a:latin typeface="ＭＳ Ｐゴシック 本文"/>
                          <a:ea typeface="+mn-ea"/>
                          <a:cs typeface="Times New Roman" panose="02020603050405020304" pitchFamily="18" charset="0"/>
                        </a:rPr>
                        <a:t>時点の記載をベースとして、再検討を行う」ということが趣旨であり、その旨が議事録等に記載されていればエビデンスとして十分と考えるため、</a:t>
                      </a:r>
                      <a:r>
                        <a:rPr kumimoji="1" lang="ja-JP" altLang="en-US" sz="1200" b="1" kern="100" baseline="0" dirty="0">
                          <a:solidFill>
                            <a:srgbClr val="FF0000"/>
                          </a:solidFill>
                          <a:effectLst/>
                          <a:latin typeface="ＭＳ Ｐゴシック 本文"/>
                          <a:ea typeface="+mn-ea"/>
                          <a:cs typeface="Times New Roman" panose="02020603050405020304" pitchFamily="18" charset="0"/>
                        </a:rPr>
                        <a:t>本改善要求</a:t>
                      </a:r>
                      <a:r>
                        <a:rPr kumimoji="1" lang="en-US" altLang="ja-JP" sz="1200" b="1" kern="100" baseline="0" dirty="0">
                          <a:solidFill>
                            <a:srgbClr val="FF0000"/>
                          </a:solidFill>
                          <a:effectLst/>
                          <a:latin typeface="ＭＳ Ｐゴシック 本文"/>
                          <a:ea typeface="+mn-ea"/>
                          <a:cs typeface="Times New Roman" panose="02020603050405020304" pitchFamily="18" charset="0"/>
                        </a:rPr>
                        <a:t>(CR)</a:t>
                      </a:r>
                      <a:r>
                        <a:rPr kumimoji="1" lang="ja-JP" altLang="en-US" sz="1200" b="1" kern="100" baseline="0" dirty="0">
                          <a:solidFill>
                            <a:srgbClr val="FF0000"/>
                          </a:solidFill>
                          <a:effectLst/>
                          <a:latin typeface="ＭＳ Ｐゴシック 本文"/>
                          <a:ea typeface="+mn-ea"/>
                          <a:cs typeface="Times New Roman" panose="02020603050405020304" pitchFamily="18" charset="0"/>
                        </a:rPr>
                        <a:t>は取り下げた上で検討する方針</a:t>
                      </a:r>
                      <a:r>
                        <a:rPr kumimoji="1" lang="ja-JP" altLang="en-US" sz="1200" b="0" kern="100" baseline="0" dirty="0">
                          <a:solidFill>
                            <a:schemeClr val="tx1"/>
                          </a:solidFill>
                          <a:effectLst/>
                          <a:latin typeface="ＭＳ Ｐゴシック 本文"/>
                          <a:ea typeface="+mn-ea"/>
                          <a:cs typeface="Times New Roman" panose="02020603050405020304" pitchFamily="18" charset="0"/>
                        </a:rPr>
                        <a:t>となった。</a:t>
                      </a:r>
                    </a:p>
                  </a:txBody>
                  <a:tcPr marL="68580" marR="68580" marT="0" marB="0"/>
                </a:tc>
                <a:tc>
                  <a:txBody>
                    <a:bodyPr/>
                    <a:lstStyle/>
                    <a:p>
                      <a:pPr marL="0" indent="0" algn="ctr" defTabSz="914400" rtl="0" eaLnBrk="1" latinLnBrk="0" hangingPunct="1"/>
                      <a:r>
                        <a:rPr kumimoji="1" lang="ja-JP" altLang="en-US" sz="1400" b="0" kern="100" baseline="0" dirty="0">
                          <a:solidFill>
                            <a:schemeClr val="tx1"/>
                          </a:solidFill>
                          <a:effectLst/>
                          <a:latin typeface="+mn-ea"/>
                          <a:ea typeface="+mn-ea"/>
                          <a:cs typeface="Times New Roman" panose="02020603050405020304" pitchFamily="18" charset="0"/>
                        </a:rPr>
                        <a:t>取り下げ</a:t>
                      </a:r>
                    </a:p>
                  </a:txBody>
                  <a:tcPr marL="68580" marR="68580" marT="0" marB="0" anchor="ctr"/>
                </a:tc>
                <a:extLst>
                  <a:ext uri="{0D108BD9-81ED-4DB2-BD59-A6C34878D82A}">
                    <a16:rowId xmlns:a16="http://schemas.microsoft.com/office/drawing/2014/main" val="1015420583"/>
                  </a:ext>
                </a:extLst>
              </a:tr>
              <a:tr h="61865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200" b="1" kern="100" baseline="0" dirty="0">
                          <a:solidFill>
                            <a:schemeClr val="tx1"/>
                          </a:solidFill>
                          <a:effectLst/>
                          <a:latin typeface="+mn-ea"/>
                          <a:ea typeface="+mn-ea"/>
                          <a:cs typeface="Times New Roman" panose="02020603050405020304" pitchFamily="18" charset="0"/>
                        </a:rPr>
                        <a:t>L-2024-003</a:t>
                      </a:r>
                      <a:endParaRPr lang="ja-JP" altLang="ja-JP" sz="12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l"/>
                      <a:r>
                        <a:rPr lang="ja-JP" altLang="en-US" sz="1200" b="0" kern="100" baseline="0" dirty="0">
                          <a:effectLst/>
                          <a:latin typeface="+mn-ea"/>
                          <a:ea typeface="+mn-ea"/>
                          <a:cs typeface="Times New Roman" panose="02020603050405020304" pitchFamily="18" charset="0"/>
                        </a:rPr>
                        <a:t>注文業務の訂正、取消等の場合における注文メッセージの運用方法</a:t>
                      </a:r>
                    </a:p>
                  </a:txBody>
                  <a:tcPr marL="68580" marR="68580" marT="0" marB="0"/>
                </a:tc>
                <a:tc>
                  <a:txBody>
                    <a:bodyPr/>
                    <a:lstStyle/>
                    <a:p>
                      <a:pPr marL="285750" indent="-285750" algn="just" defTabSz="914400" rtl="0" eaLnBrk="1" latinLnBrk="0" hangingPunct="1">
                        <a:spcAft>
                          <a:spcPts val="600"/>
                        </a:spcAft>
                        <a:buFont typeface="Arial" panose="020B0604020202020204" pitchFamily="34" charset="0"/>
                        <a:buChar char="•"/>
                      </a:pPr>
                      <a:r>
                        <a:rPr lang="ja-JP" altLang="en-US" sz="1200" dirty="0"/>
                        <a:t>一部の企業では、</a:t>
                      </a:r>
                      <a:r>
                        <a:rPr lang="ja-JP" altLang="en-US" sz="1200" b="1" dirty="0">
                          <a:solidFill>
                            <a:srgbClr val="FF0000"/>
                          </a:solidFill>
                        </a:rPr>
                        <a:t>注文番号を変更せずに訂正を行いたいという要望</a:t>
                      </a:r>
                      <a:r>
                        <a:rPr lang="ja-JP" altLang="en-US" sz="1200" dirty="0"/>
                        <a:t>がある。</a:t>
                      </a:r>
                      <a:endParaRPr lang="en-US" altLang="ja-JP" sz="1200" dirty="0"/>
                    </a:p>
                    <a:p>
                      <a:pPr marL="285750" indent="-285750" algn="just" defTabSz="914400" rtl="0" eaLnBrk="1" latinLnBrk="0" hangingPunct="1">
                        <a:spcAft>
                          <a:spcPts val="600"/>
                        </a:spcAft>
                        <a:buFont typeface="Arial" panose="020B0604020202020204" pitchFamily="34" charset="0"/>
                        <a:buChar char="•"/>
                      </a:pPr>
                      <a:r>
                        <a:rPr lang="ja-JP" altLang="en-US" sz="1200" dirty="0"/>
                        <a:t>合意解除の申込・承諾の手続きを簡略化したいというニーズがある。</a:t>
                      </a:r>
                      <a:endParaRPr kumimoji="1" lang="en-US" altLang="ja-JP" sz="1200" b="1" kern="100" baseline="0" dirty="0">
                        <a:solidFill>
                          <a:schemeClr val="dk1"/>
                        </a:solidFill>
                        <a:effectLst/>
                        <a:latin typeface="ＭＳ Ｐゴシック 本文"/>
                        <a:ea typeface="+mn-ea"/>
                        <a:cs typeface="Times New Roman" panose="02020603050405020304" pitchFamily="18" charset="0"/>
                      </a:endParaRPr>
                    </a:p>
                  </a:txBody>
                  <a:tcPr marL="68580" marR="68580" marT="0" marB="0"/>
                </a:tc>
                <a:tc>
                  <a:txBody>
                    <a:bodyPr/>
                    <a:lstStyle/>
                    <a:p>
                      <a:pPr marL="133350" indent="-133350" algn="ctr"/>
                      <a:r>
                        <a:rPr lang="ja-JP" altLang="en-US" sz="1400" b="0" kern="100" baseline="0" dirty="0">
                          <a:solidFill>
                            <a:schemeClr val="tx1"/>
                          </a:solidFill>
                          <a:effectLst/>
                          <a:latin typeface="+mn-ea"/>
                          <a:ea typeface="+mn-ea"/>
                          <a:cs typeface="Times New Roman" panose="02020603050405020304" pitchFamily="18" charset="0"/>
                        </a:rPr>
                        <a:t>報告</a:t>
                      </a:r>
                      <a:endParaRPr lang="ja-JP" sz="1400" b="0" kern="100" baseline="0" dirty="0">
                        <a:solidFill>
                          <a:schemeClr val="tx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66738829"/>
                  </a:ext>
                </a:extLst>
              </a:tr>
              <a:tr h="61865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200" b="1" kern="100" baseline="0" dirty="0">
                          <a:solidFill>
                            <a:schemeClr val="tx1"/>
                          </a:solidFill>
                          <a:effectLst/>
                          <a:latin typeface="+mn-ea"/>
                          <a:ea typeface="+mn-ea"/>
                          <a:cs typeface="Times New Roman" panose="02020603050405020304" pitchFamily="18" charset="0"/>
                        </a:rPr>
                        <a:t>L-2024-004</a:t>
                      </a:r>
                      <a:endParaRPr lang="ja-JP" altLang="ja-JP" sz="1200" b="1"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just"/>
                      <a:r>
                        <a:rPr lang="ja-JP" altLang="en-US" sz="1200" b="0" kern="100" baseline="0" dirty="0">
                          <a:solidFill>
                            <a:schemeClr val="tx1"/>
                          </a:solidFill>
                          <a:effectLst/>
                          <a:latin typeface="+mn-ea"/>
                          <a:ea typeface="+mn-ea"/>
                          <a:cs typeface="Times New Roman" panose="02020603050405020304" pitchFamily="18" charset="0"/>
                        </a:rPr>
                        <a:t>注文業務における枝番、見積番号の扱い</a:t>
                      </a:r>
                      <a:endParaRPr lang="ja-JP" sz="1200" b="0" kern="100" baseline="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285750" indent="-285750" algn="just" defTabSz="914400" rtl="0" eaLnBrk="1" latinLnBrk="0" hangingPunct="1">
                        <a:spcAft>
                          <a:spcPts val="600"/>
                        </a:spcAft>
                        <a:buFont typeface="Arial" panose="020B0604020202020204" pitchFamily="34" charset="0"/>
                        <a:buChar char="•"/>
                      </a:pPr>
                      <a:r>
                        <a:rPr lang="en-US" altLang="ja-JP" sz="1200" dirty="0"/>
                        <a:t>[1007]</a:t>
                      </a:r>
                      <a:r>
                        <a:rPr lang="ja-JP" altLang="en-US" sz="1200" dirty="0"/>
                        <a:t>帳票</a:t>
                      </a:r>
                      <a:r>
                        <a:rPr lang="en-US" altLang="ja-JP" sz="1200" dirty="0"/>
                        <a:t>No.</a:t>
                      </a:r>
                      <a:r>
                        <a:rPr lang="ja-JP" altLang="en-US" sz="1200" dirty="0"/>
                        <a:t>や</a:t>
                      </a:r>
                      <a:r>
                        <a:rPr lang="en-US" altLang="ja-JP" sz="1200" dirty="0"/>
                        <a:t>[1009]</a:t>
                      </a:r>
                      <a:r>
                        <a:rPr lang="ja-JP" altLang="en-US" sz="1200" dirty="0"/>
                        <a:t>参照帳票</a:t>
                      </a:r>
                      <a:r>
                        <a:rPr lang="en-US" altLang="ja-JP" sz="1200" dirty="0"/>
                        <a:t>No.</a:t>
                      </a:r>
                      <a:r>
                        <a:rPr lang="ja-JP" altLang="en-US" sz="1200" dirty="0"/>
                        <a:t>の記載方法に関する課題が指摘されている。</a:t>
                      </a:r>
                      <a:endParaRPr lang="en-US" altLang="ja-JP" sz="1200" dirty="0"/>
                    </a:p>
                    <a:p>
                      <a:pPr marL="285750" indent="-285750" algn="just" defTabSz="914400" rtl="0" eaLnBrk="1" latinLnBrk="0" hangingPunct="1">
                        <a:spcAft>
                          <a:spcPts val="600"/>
                        </a:spcAft>
                        <a:buFont typeface="Arial" panose="020B0604020202020204" pitchFamily="34" charset="0"/>
                        <a:buChar char="•"/>
                      </a:pPr>
                      <a:r>
                        <a:rPr lang="ja-JP" altLang="en-US" sz="1200" dirty="0">
                          <a:solidFill>
                            <a:srgbClr val="FF0000"/>
                          </a:solidFill>
                        </a:rPr>
                        <a:t>確定注文を見積依頼と紐づけるデータ項目の扱いに課題</a:t>
                      </a:r>
                      <a:r>
                        <a:rPr lang="ja-JP" altLang="en-US" sz="1200" dirty="0"/>
                        <a:t>がある。</a:t>
                      </a:r>
                      <a:endParaRPr kumimoji="1" lang="ja-JP" altLang="en-US" sz="1200" b="1" kern="100" baseline="0" dirty="0">
                        <a:solidFill>
                          <a:schemeClr val="dk1"/>
                        </a:solidFill>
                        <a:effectLst/>
                        <a:latin typeface="ＭＳ Ｐゴシック 本文"/>
                        <a:ea typeface="+mn-ea"/>
                        <a:cs typeface="Times New Roman" panose="02020603050405020304" pitchFamily="18" charset="0"/>
                      </a:endParaRPr>
                    </a:p>
                  </a:txBody>
                  <a:tcPr marL="68580" marR="68580" marT="0" marB="0"/>
                </a:tc>
                <a:tc>
                  <a:txBody>
                    <a:bodyPr/>
                    <a:lstStyle/>
                    <a:p>
                      <a:pPr marL="133350" indent="-133350" algn="ctr"/>
                      <a:r>
                        <a:rPr lang="ja-JP" altLang="en-US" sz="1400" b="0" kern="100" baseline="0" dirty="0">
                          <a:solidFill>
                            <a:schemeClr val="tx1"/>
                          </a:solidFill>
                          <a:effectLst/>
                          <a:latin typeface="+mn-ea"/>
                          <a:ea typeface="+mn-ea"/>
                          <a:cs typeface="Times New Roman" panose="02020603050405020304" pitchFamily="18" charset="0"/>
                        </a:rPr>
                        <a:t>報告</a:t>
                      </a:r>
                      <a:endParaRPr lang="ja-JP" sz="1400" b="0" kern="100" baseline="0" dirty="0">
                        <a:solidFill>
                          <a:schemeClr val="tx1"/>
                        </a:solidFill>
                        <a:effectLst/>
                        <a:latin typeface="+mn-ea"/>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853871164"/>
                  </a:ext>
                </a:extLst>
              </a:tr>
            </a:tbl>
          </a:graphicData>
        </a:graphic>
      </p:graphicFrame>
    </p:spTree>
    <p:extLst>
      <p:ext uri="{BB962C8B-B14F-4D97-AF65-F5344CB8AC3E}">
        <p14:creationId xmlns:p14="http://schemas.microsoft.com/office/powerpoint/2010/main" val="3044341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3/13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19</a:t>
            </a:fld>
            <a:endParaRPr lang="en-US" altLang="ja-JP" dirty="0">
              <a:solidFill>
                <a:prstClr val="black"/>
              </a:solidFill>
            </a:endParaRPr>
          </a:p>
        </p:txBody>
      </p:sp>
      <p:sp>
        <p:nvSpPr>
          <p:cNvPr id="2" name="Rectangle 38">
            <a:extLst>
              <a:ext uri="{FF2B5EF4-FFF2-40B4-BE49-F238E27FC236}">
                <a16:creationId xmlns:a16="http://schemas.microsoft.com/office/drawing/2014/main" id="{A9AEA687-63E6-1683-BAC1-C9870AF3C85D}"/>
              </a:ext>
            </a:extLst>
          </p:cNvPr>
          <p:cNvSpPr>
            <a:spLocks noChangeArrowheads="1"/>
          </p:cNvSpPr>
          <p:nvPr/>
        </p:nvSpPr>
        <p:spPr bwMode="auto">
          <a:xfrm>
            <a:off x="495300" y="842954"/>
            <a:ext cx="9001000" cy="264687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marL="0" indent="0" eaLnBrk="1" hangingPunct="1">
              <a:spcBef>
                <a:spcPts val="600"/>
              </a:spcBef>
              <a:buClrTx/>
              <a:buSzTx/>
              <a:buNone/>
            </a:pPr>
            <a:r>
              <a:rPr lang="ja-JP" altLang="en-US" sz="2200" b="1" dirty="0">
                <a:latin typeface="+mn-ea"/>
                <a:ea typeface="+mn-ea"/>
              </a:rPr>
              <a:t>■　改善要求</a:t>
            </a:r>
            <a:r>
              <a:rPr lang="en-US" altLang="ja-JP" sz="2200" b="1" dirty="0">
                <a:latin typeface="+mn-ea"/>
                <a:ea typeface="+mn-ea"/>
              </a:rPr>
              <a:t>(CR)</a:t>
            </a:r>
            <a:r>
              <a:rPr lang="ja-JP" altLang="en-US" sz="2200" b="1" dirty="0">
                <a:latin typeface="+mn-ea"/>
                <a:ea typeface="+mn-ea"/>
              </a:rPr>
              <a:t>について　</a:t>
            </a:r>
            <a:r>
              <a:rPr lang="en-US" altLang="ja-JP" sz="2200" b="1" dirty="0">
                <a:latin typeface="+mn-ea"/>
                <a:ea typeface="+mn-ea"/>
              </a:rPr>
              <a:t>(</a:t>
            </a:r>
            <a:r>
              <a:rPr lang="ja-JP" altLang="en-US" sz="2200" b="1" dirty="0">
                <a:latin typeface="+mn-ea"/>
                <a:ea typeface="+mn-ea"/>
              </a:rPr>
              <a:t>例えば以下の様式</a:t>
            </a:r>
            <a:r>
              <a:rPr lang="en-US" altLang="ja-JP" sz="2200" b="1" dirty="0">
                <a:latin typeface="+mn-ea"/>
                <a:ea typeface="+mn-ea"/>
              </a:rPr>
              <a:t>)</a:t>
            </a:r>
          </a:p>
          <a:p>
            <a:pPr marL="0" indent="0" eaLnBrk="1" hangingPunct="1">
              <a:spcBef>
                <a:spcPts val="600"/>
              </a:spcBef>
              <a:buClrTx/>
              <a:buSzTx/>
              <a:buNone/>
            </a:pPr>
            <a:r>
              <a:rPr lang="ja-JP" altLang="en-US" sz="2200" b="1" dirty="0">
                <a:latin typeface="+mn-ea"/>
                <a:ea typeface="+mn-ea"/>
              </a:rPr>
              <a:t>　</a:t>
            </a:r>
            <a:r>
              <a:rPr lang="en-US" altLang="ja-JP" sz="2200" b="1" dirty="0">
                <a:latin typeface="+mn-ea"/>
                <a:ea typeface="+mn-ea"/>
              </a:rPr>
              <a:t>【</a:t>
            </a:r>
            <a:r>
              <a:rPr kumimoji="1" lang="en-US" altLang="ja-JP" sz="2200" dirty="0"/>
              <a:t>L-2024-00</a:t>
            </a:r>
            <a:r>
              <a:rPr lang="en-US" altLang="ja-JP" sz="2200" dirty="0"/>
              <a:t>1</a:t>
            </a:r>
            <a:r>
              <a:rPr kumimoji="1" lang="en-US" altLang="ja-JP" sz="2200" b="1" dirty="0">
                <a:latin typeface="+mn-ea"/>
                <a:ea typeface="+mn-ea"/>
              </a:rPr>
              <a:t>】</a:t>
            </a:r>
            <a:r>
              <a:rPr kumimoji="1" lang="ja-JP" altLang="en-US" sz="2200" b="1" dirty="0">
                <a:latin typeface="+mn-ea"/>
                <a:ea typeface="+mn-ea"/>
              </a:rPr>
              <a:t>　→承認</a:t>
            </a:r>
            <a:endParaRPr kumimoji="1" lang="en-US" altLang="ja-JP" sz="2200" b="1" dirty="0">
              <a:latin typeface="+mn-ea"/>
              <a:ea typeface="+mn-ea"/>
            </a:endParaRPr>
          </a:p>
          <a:p>
            <a:pPr eaLnBrk="1" hangingPunct="1">
              <a:spcBef>
                <a:spcPts val="600"/>
              </a:spcBef>
              <a:buClrTx/>
              <a:buSzTx/>
              <a:buFont typeface="Wingdings" panose="05000000000000000000" pitchFamily="2" charset="2"/>
              <a:buChar char="l"/>
            </a:pPr>
            <a:r>
              <a:rPr lang="en-US" altLang="ja-JP" sz="2000" kern="100" baseline="0" dirty="0">
                <a:effectLst/>
                <a:latin typeface="Arial" panose="020B0604020202020204" pitchFamily="34" charset="0"/>
                <a:ea typeface="+mn-ea"/>
                <a:cs typeface="Times New Roman" panose="02020603050405020304" pitchFamily="18" charset="0"/>
              </a:rPr>
              <a:t>[1098]</a:t>
            </a:r>
            <a:r>
              <a:rPr lang="ja-JP" altLang="en-US" sz="2000" kern="100" baseline="0" dirty="0">
                <a:effectLst/>
                <a:latin typeface="Arial" panose="020B0604020202020204" pitchFamily="34" charset="0"/>
                <a:ea typeface="+mn-ea"/>
                <a:cs typeface="Times New Roman" panose="02020603050405020304" pitchFamily="18" charset="0"/>
              </a:rPr>
              <a:t>契約金額消費税額、</a:t>
            </a:r>
            <a:r>
              <a:rPr lang="en-US" altLang="ja-JP" sz="2000" kern="100" baseline="0" dirty="0">
                <a:effectLst/>
                <a:latin typeface="Arial" panose="020B0604020202020204" pitchFamily="34" charset="0"/>
                <a:ea typeface="+mn-ea"/>
                <a:cs typeface="Times New Roman" panose="02020603050405020304" pitchFamily="18" charset="0"/>
              </a:rPr>
              <a:t>[1334]</a:t>
            </a:r>
            <a:r>
              <a:rPr lang="ja-JP" altLang="en-US" sz="2000" kern="100" baseline="0" dirty="0">
                <a:effectLst/>
                <a:latin typeface="Arial" panose="020B0604020202020204" pitchFamily="34" charset="0"/>
                <a:ea typeface="+mn-ea"/>
                <a:cs typeface="Times New Roman" panose="02020603050405020304" pitchFamily="18" charset="0"/>
              </a:rPr>
              <a:t>今回迄累積請求金額計消費税額の「消費税の合計」の表現が曖昧で、どの項目の合計か不明確であるとの指摘。</a:t>
            </a:r>
            <a:endParaRPr lang="en-US" altLang="ja-JP" sz="2000" kern="100" baseline="0" dirty="0">
              <a:effectLst/>
              <a:latin typeface="Arial" panose="020B0604020202020204" pitchFamily="34" charset="0"/>
              <a:ea typeface="+mn-ea"/>
              <a:cs typeface="Times New Roman" panose="02020603050405020304" pitchFamily="18" charset="0"/>
            </a:endParaRPr>
          </a:p>
          <a:p>
            <a:pPr eaLnBrk="1" hangingPunct="1">
              <a:spcBef>
                <a:spcPts val="0"/>
              </a:spcBef>
              <a:buClrTx/>
              <a:buSzTx/>
              <a:buFont typeface="Wingdings" panose="05000000000000000000" pitchFamily="2" charset="2"/>
              <a:buChar char="l"/>
            </a:pPr>
            <a:r>
              <a:rPr lang="ja-JP" altLang="en-US" sz="2000" kern="100" baseline="0" dirty="0">
                <a:effectLst/>
                <a:latin typeface="Arial" panose="020B0604020202020204" pitchFamily="34" charset="0"/>
                <a:ea typeface="+mn-ea"/>
                <a:cs typeface="Times New Roman" panose="02020603050405020304" pitchFamily="18" charset="0"/>
              </a:rPr>
              <a:t>消費税額の計算方法が累積方式のように誤解される可能性があり、表現の見直しが決定された。</a:t>
            </a:r>
          </a:p>
        </p:txBody>
      </p:sp>
      <p:sp>
        <p:nvSpPr>
          <p:cNvPr id="21" name="テキスト ボックス 20">
            <a:extLst>
              <a:ext uri="{FF2B5EF4-FFF2-40B4-BE49-F238E27FC236}">
                <a16:creationId xmlns:a16="http://schemas.microsoft.com/office/drawing/2014/main" id="{5EDAD397-9527-2E8C-2182-3CB3786D025A}"/>
              </a:ext>
            </a:extLst>
          </p:cNvPr>
          <p:cNvSpPr txBox="1"/>
          <p:nvPr/>
        </p:nvSpPr>
        <p:spPr>
          <a:xfrm>
            <a:off x="4880992" y="6165304"/>
            <a:ext cx="4570423" cy="400110"/>
          </a:xfrm>
          <a:prstGeom prst="rect">
            <a:avLst/>
          </a:prstGeom>
          <a:noFill/>
        </p:spPr>
        <p:txBody>
          <a:bodyPr wrap="square" rtlCol="0">
            <a:spAutoFit/>
          </a:bodyPr>
          <a:lstStyle/>
          <a:p>
            <a:pPr algn="l"/>
            <a:r>
              <a:rPr kumimoji="1" lang="en-US" altLang="ja-JP" sz="2000" dirty="0"/>
              <a:t>※CI-NET</a:t>
            </a:r>
            <a:r>
              <a:rPr kumimoji="1" lang="ja-JP" altLang="en-US" sz="2000" dirty="0"/>
              <a:t>ホームページにて公開済み。</a:t>
            </a:r>
          </a:p>
        </p:txBody>
      </p:sp>
      <p:pic>
        <p:nvPicPr>
          <p:cNvPr id="7" name="図 6">
            <a:extLst>
              <a:ext uri="{FF2B5EF4-FFF2-40B4-BE49-F238E27FC236}">
                <a16:creationId xmlns:a16="http://schemas.microsoft.com/office/drawing/2014/main" id="{AFE6E5D0-1FAE-BE58-19CD-00BA852C6137}"/>
              </a:ext>
            </a:extLst>
          </p:cNvPr>
          <p:cNvPicPr>
            <a:picLocks noChangeAspect="1"/>
          </p:cNvPicPr>
          <p:nvPr/>
        </p:nvPicPr>
        <p:blipFill>
          <a:blip r:embed="rId2"/>
          <a:stretch>
            <a:fillRect/>
          </a:stretch>
        </p:blipFill>
        <p:spPr>
          <a:xfrm>
            <a:off x="103243" y="3404831"/>
            <a:ext cx="4806957" cy="2882754"/>
          </a:xfrm>
          <a:prstGeom prst="rect">
            <a:avLst/>
          </a:prstGeom>
          <a:ln>
            <a:solidFill>
              <a:schemeClr val="tx1"/>
            </a:solidFill>
          </a:ln>
        </p:spPr>
      </p:pic>
      <p:pic>
        <p:nvPicPr>
          <p:cNvPr id="12" name="図 11">
            <a:extLst>
              <a:ext uri="{FF2B5EF4-FFF2-40B4-BE49-F238E27FC236}">
                <a16:creationId xmlns:a16="http://schemas.microsoft.com/office/drawing/2014/main" id="{D21A3C88-0FCE-E6A7-2ED1-366018F169A7}"/>
              </a:ext>
            </a:extLst>
          </p:cNvPr>
          <p:cNvPicPr>
            <a:picLocks noChangeAspect="1"/>
          </p:cNvPicPr>
          <p:nvPr/>
        </p:nvPicPr>
        <p:blipFill>
          <a:blip r:embed="rId3"/>
          <a:stretch>
            <a:fillRect/>
          </a:stretch>
        </p:blipFill>
        <p:spPr>
          <a:xfrm>
            <a:off x="5021304" y="3450560"/>
            <a:ext cx="4806957" cy="2435621"/>
          </a:xfrm>
          <a:prstGeom prst="rect">
            <a:avLst/>
          </a:prstGeom>
          <a:ln>
            <a:solidFill>
              <a:schemeClr val="tx1"/>
            </a:solidFill>
          </a:ln>
        </p:spPr>
      </p:pic>
      <p:sp>
        <p:nvSpPr>
          <p:cNvPr id="5" name="楕円 4">
            <a:extLst>
              <a:ext uri="{FF2B5EF4-FFF2-40B4-BE49-F238E27FC236}">
                <a16:creationId xmlns:a16="http://schemas.microsoft.com/office/drawing/2014/main" id="{965FB370-42EB-A913-1235-39731CF54213}"/>
              </a:ext>
            </a:extLst>
          </p:cNvPr>
          <p:cNvSpPr/>
          <p:nvPr/>
        </p:nvSpPr>
        <p:spPr bwMode="auto">
          <a:xfrm flipH="1">
            <a:off x="1856656" y="3738592"/>
            <a:ext cx="1080120" cy="50405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6" name="楕円 5">
            <a:extLst>
              <a:ext uri="{FF2B5EF4-FFF2-40B4-BE49-F238E27FC236}">
                <a16:creationId xmlns:a16="http://schemas.microsoft.com/office/drawing/2014/main" id="{A1FFD12F-9FCE-FADA-4E90-224F6E7C1488}"/>
              </a:ext>
            </a:extLst>
          </p:cNvPr>
          <p:cNvSpPr/>
          <p:nvPr/>
        </p:nvSpPr>
        <p:spPr bwMode="auto">
          <a:xfrm flipH="1">
            <a:off x="1856656" y="5250760"/>
            <a:ext cx="1080120" cy="50405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8" name="円弧 7">
            <a:extLst>
              <a:ext uri="{FF2B5EF4-FFF2-40B4-BE49-F238E27FC236}">
                <a16:creationId xmlns:a16="http://schemas.microsoft.com/office/drawing/2014/main" id="{324AD66C-B70E-613D-CE85-DF90DDCE510C}"/>
              </a:ext>
            </a:extLst>
          </p:cNvPr>
          <p:cNvSpPr/>
          <p:nvPr/>
        </p:nvSpPr>
        <p:spPr bwMode="auto">
          <a:xfrm flipH="1">
            <a:off x="1543402" y="4242648"/>
            <a:ext cx="817309" cy="1080120"/>
          </a:xfrm>
          <a:prstGeom prst="arc">
            <a:avLst>
              <a:gd name="adj1" fmla="val 16200000"/>
              <a:gd name="adj2" fmla="val 5252175"/>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9" name="楕円 8">
            <a:extLst>
              <a:ext uri="{FF2B5EF4-FFF2-40B4-BE49-F238E27FC236}">
                <a16:creationId xmlns:a16="http://schemas.microsoft.com/office/drawing/2014/main" id="{8E63EACA-789A-82F3-6B73-B58EBBDBDD59}"/>
              </a:ext>
            </a:extLst>
          </p:cNvPr>
          <p:cNvSpPr/>
          <p:nvPr/>
        </p:nvSpPr>
        <p:spPr bwMode="auto">
          <a:xfrm flipH="1">
            <a:off x="7041232" y="4026624"/>
            <a:ext cx="1080120" cy="50405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10" name="楕円 9">
            <a:extLst>
              <a:ext uri="{FF2B5EF4-FFF2-40B4-BE49-F238E27FC236}">
                <a16:creationId xmlns:a16="http://schemas.microsoft.com/office/drawing/2014/main" id="{8A00A265-E5E7-8B36-DCA9-FFBD9D4B11D9}"/>
              </a:ext>
            </a:extLst>
          </p:cNvPr>
          <p:cNvSpPr/>
          <p:nvPr/>
        </p:nvSpPr>
        <p:spPr bwMode="auto">
          <a:xfrm flipH="1">
            <a:off x="7041232" y="5250760"/>
            <a:ext cx="1080120" cy="50405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11" name="円弧 10">
            <a:extLst>
              <a:ext uri="{FF2B5EF4-FFF2-40B4-BE49-F238E27FC236}">
                <a16:creationId xmlns:a16="http://schemas.microsoft.com/office/drawing/2014/main" id="{4524CCEC-E890-D49D-305A-BD74D3AC2A7C}"/>
              </a:ext>
            </a:extLst>
          </p:cNvPr>
          <p:cNvSpPr/>
          <p:nvPr/>
        </p:nvSpPr>
        <p:spPr bwMode="auto">
          <a:xfrm flipH="1">
            <a:off x="6727977" y="4576408"/>
            <a:ext cx="817310" cy="746359"/>
          </a:xfrm>
          <a:prstGeom prst="arc">
            <a:avLst>
              <a:gd name="adj1" fmla="val 16200000"/>
              <a:gd name="adj2" fmla="val 5252175"/>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346079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7814"/>
            <a:ext cx="8915400" cy="705544"/>
          </a:xfrm>
        </p:spPr>
        <p:txBody>
          <a:bodyPr/>
          <a:lstStyle/>
          <a:p>
            <a:pPr>
              <a:defRPr/>
            </a:pPr>
            <a:r>
              <a:rPr lang="ja-JP" altLang="en-US" sz="3600" dirty="0">
                <a:latin typeface="+mn-ea"/>
              </a:rPr>
              <a:t>２０２４</a:t>
            </a:r>
            <a:r>
              <a:rPr lang="zh-TW" altLang="en-US" sz="3600" dirty="0">
                <a:latin typeface="+mn-ea"/>
              </a:rPr>
              <a:t>年度活動</a:t>
            </a:r>
            <a:r>
              <a:rPr lang="ja-JP" altLang="en-US" sz="3600" dirty="0">
                <a:latin typeface="+mn-ea"/>
              </a:rPr>
              <a:t>の概要</a:t>
            </a:r>
            <a:endParaRPr lang="ja-JP" altLang="en-US" sz="3600" dirty="0">
              <a:latin typeface="+mn-ea"/>
              <a:ea typeface="+mn-ea"/>
            </a:endParaRPr>
          </a:p>
        </p:txBody>
      </p:sp>
      <p:sp>
        <p:nvSpPr>
          <p:cNvPr id="3" name="スライド番号プレースホルダー 2"/>
          <p:cNvSpPr>
            <a:spLocks noGrp="1"/>
          </p:cNvSpPr>
          <p:nvPr>
            <p:ph type="sldNum" sz="quarter" idx="12"/>
          </p:nvPr>
        </p:nvSpPr>
        <p:spPr/>
        <p:txBody>
          <a:bodyPr/>
          <a:lstStyle/>
          <a:p>
            <a:pPr>
              <a:defRPr/>
            </a:pPr>
            <a:fld id="{DE3ECAB9-6B3C-4FC9-A396-FCE5E7E88A1D}" type="slidenum">
              <a:rPr lang="en-US" altLang="ja-JP"/>
              <a:pPr>
                <a:defRPr/>
              </a:pPr>
              <a:t>2</a:t>
            </a:fld>
            <a:endParaRPr lang="en-US" altLang="ja-JP" dirty="0"/>
          </a:p>
        </p:txBody>
      </p:sp>
      <p:sp>
        <p:nvSpPr>
          <p:cNvPr id="34" name="角丸四角形 3"/>
          <p:cNvSpPr/>
          <p:nvPr/>
        </p:nvSpPr>
        <p:spPr bwMode="auto">
          <a:xfrm>
            <a:off x="2360513" y="1125538"/>
            <a:ext cx="5184775" cy="40798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情報化評議会</a:t>
            </a:r>
          </a:p>
        </p:txBody>
      </p:sp>
      <p:cxnSp>
        <p:nvCxnSpPr>
          <p:cNvPr id="56" name="直線コネクタ 55"/>
          <p:cNvCxnSpPr>
            <a:cxnSpLocks/>
            <a:stCxn id="34" idx="2"/>
          </p:cNvCxnSpPr>
          <p:nvPr/>
        </p:nvCxnSpPr>
        <p:spPr bwMode="auto">
          <a:xfrm>
            <a:off x="4952901" y="1533525"/>
            <a:ext cx="0" cy="1679451"/>
          </a:xfrm>
          <a:prstGeom prst="line">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カギ線コネクタ 10"/>
          <p:cNvCxnSpPr>
            <a:cxnSpLocks/>
          </p:cNvCxnSpPr>
          <p:nvPr/>
        </p:nvCxnSpPr>
        <p:spPr bwMode="auto">
          <a:xfrm rot="10800000" flipV="1">
            <a:off x="2612568" y="3212977"/>
            <a:ext cx="2330220" cy="576062"/>
          </a:xfrm>
          <a:prstGeom prst="bentConnector3">
            <a:avLst>
              <a:gd name="adj1" fmla="val 100453"/>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角丸四角形 11"/>
          <p:cNvSpPr/>
          <p:nvPr/>
        </p:nvSpPr>
        <p:spPr bwMode="auto">
          <a:xfrm>
            <a:off x="742380" y="3395493"/>
            <a:ext cx="3671888" cy="409575"/>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普及委員会</a:t>
            </a:r>
          </a:p>
        </p:txBody>
      </p:sp>
      <p:cxnSp>
        <p:nvCxnSpPr>
          <p:cNvPr id="60" name="カギ線コネクタ 15"/>
          <p:cNvCxnSpPr>
            <a:cxnSpLocks/>
          </p:cNvCxnSpPr>
          <p:nvPr/>
        </p:nvCxnSpPr>
        <p:spPr bwMode="auto">
          <a:xfrm>
            <a:off x="4808984" y="3212976"/>
            <a:ext cx="2556285" cy="398541"/>
          </a:xfrm>
          <a:prstGeom prst="bentConnector2">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角丸四角形 20"/>
          <p:cNvSpPr/>
          <p:nvPr/>
        </p:nvSpPr>
        <p:spPr bwMode="auto">
          <a:xfrm>
            <a:off x="5529065" y="3395493"/>
            <a:ext cx="3672407" cy="408623"/>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square">
            <a:spAutoFit/>
          </a:bodyPr>
          <a:lstStyle/>
          <a:p>
            <a:pPr>
              <a:defRPr/>
            </a:pPr>
            <a:r>
              <a:rPr lang="ja-JP" altLang="en-US" dirty="0">
                <a:solidFill>
                  <a:schemeClr val="tx1"/>
                </a:solidFill>
              </a:rPr>
              <a:t>標準委員会</a:t>
            </a:r>
          </a:p>
        </p:txBody>
      </p:sp>
      <p:sp>
        <p:nvSpPr>
          <p:cNvPr id="59" name="角丸四角形 14"/>
          <p:cNvSpPr/>
          <p:nvPr/>
        </p:nvSpPr>
        <p:spPr bwMode="auto">
          <a:xfrm>
            <a:off x="5149599" y="3933296"/>
            <a:ext cx="4500000" cy="2160000"/>
          </a:xfrm>
          <a:prstGeom prst="roundRect">
            <a:avLst>
              <a:gd name="adj" fmla="val 5844"/>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defRPr/>
            </a:pPr>
            <a:r>
              <a:rPr lang="en-US" altLang="ja-JP" sz="2000" dirty="0">
                <a:solidFill>
                  <a:schemeClr val="tx1"/>
                </a:solidFill>
              </a:rPr>
              <a:t>Ⅱ</a:t>
            </a:r>
            <a:r>
              <a:rPr lang="ja-JP" altLang="en-US" sz="2000" dirty="0">
                <a:solidFill>
                  <a:schemeClr val="tx1"/>
                </a:solidFill>
              </a:rPr>
              <a:t>．標準化活動</a:t>
            </a:r>
            <a:endParaRPr lang="en-US" altLang="ja-JP" sz="1600" dirty="0">
              <a:solidFill>
                <a:schemeClr val="tx1"/>
              </a:solidFill>
            </a:endParaRPr>
          </a:p>
          <a:p>
            <a:pPr lvl="0" algn="just">
              <a:buSzPts val="1050"/>
            </a:pPr>
            <a:r>
              <a:rPr lang="en-US" altLang="ja-JP" sz="1600" dirty="0">
                <a:solidFill>
                  <a:schemeClr val="tx1"/>
                </a:solidFill>
              </a:rPr>
              <a:t>(1)</a:t>
            </a:r>
            <a:r>
              <a:rPr lang="ja-JP" altLang="en-US" sz="1600" dirty="0">
                <a:solidFill>
                  <a:schemeClr val="tx1"/>
                </a:solidFill>
              </a:rPr>
              <a:t> </a:t>
            </a:r>
            <a:r>
              <a:rPr lang="en-US" altLang="ja-JP" sz="1600" dirty="0">
                <a:solidFill>
                  <a:schemeClr val="tx1"/>
                </a:solidFill>
              </a:rPr>
              <a:t>CI-NET </a:t>
            </a:r>
            <a:r>
              <a:rPr lang="en-US" altLang="ja-JP" sz="1600" dirty="0" err="1">
                <a:solidFill>
                  <a:schemeClr val="tx1"/>
                </a:solidFill>
              </a:rPr>
              <a:t>LiteS</a:t>
            </a:r>
            <a:r>
              <a:rPr lang="ja-JP" altLang="ja-JP" sz="1600" dirty="0">
                <a:solidFill>
                  <a:schemeClr val="tx1"/>
                </a:solidFill>
              </a:rPr>
              <a:t>実装規約のメンテナンス</a:t>
            </a:r>
          </a:p>
          <a:p>
            <a:pPr lvl="0" algn="just">
              <a:buSzPts val="1050"/>
            </a:pPr>
            <a:r>
              <a:rPr lang="en-US" altLang="ja-JP" sz="1600" dirty="0">
                <a:solidFill>
                  <a:schemeClr val="tx1"/>
                </a:solidFill>
              </a:rPr>
              <a:t>(2)</a:t>
            </a:r>
            <a:r>
              <a:rPr lang="ja-JP" altLang="en-US" sz="1600" dirty="0">
                <a:solidFill>
                  <a:schemeClr val="tx1"/>
                </a:solidFill>
              </a:rPr>
              <a:t> </a:t>
            </a:r>
            <a:r>
              <a:rPr lang="en-US" altLang="ja-JP" sz="1600" dirty="0">
                <a:solidFill>
                  <a:schemeClr val="tx1"/>
                </a:solidFill>
              </a:rPr>
              <a:t>CI-NET</a:t>
            </a:r>
            <a:r>
              <a:rPr lang="ja-JP" altLang="en-US" sz="1600" dirty="0">
                <a:solidFill>
                  <a:schemeClr val="tx1"/>
                </a:solidFill>
              </a:rPr>
              <a:t>利用に関連する法令や施策への対応</a:t>
            </a:r>
            <a:endParaRPr lang="ja-JP" altLang="ja-JP" sz="1600" dirty="0">
              <a:solidFill>
                <a:schemeClr val="tx1"/>
              </a:solidFill>
            </a:endParaRPr>
          </a:p>
          <a:p>
            <a:pPr marL="268288" indent="-268288" algn="just">
              <a:buSzPts val="1050"/>
            </a:pPr>
            <a:r>
              <a:rPr lang="en-US" altLang="ja-JP" sz="1600" dirty="0">
                <a:solidFill>
                  <a:schemeClr val="tx1"/>
                </a:solidFill>
              </a:rPr>
              <a:t>(3)</a:t>
            </a:r>
            <a:r>
              <a:rPr lang="ja-JP" altLang="en-US" sz="1600" dirty="0">
                <a:solidFill>
                  <a:schemeClr val="tx1"/>
                </a:solidFill>
              </a:rPr>
              <a:t> </a:t>
            </a:r>
            <a:r>
              <a:rPr lang="en-US" altLang="ja-JP" sz="1600" spc="-100" dirty="0">
                <a:solidFill>
                  <a:schemeClr val="tx1"/>
                </a:solidFill>
              </a:rPr>
              <a:t>CI-NET</a:t>
            </a:r>
            <a:r>
              <a:rPr lang="ja-JP" altLang="en-US" sz="1600" spc="-100" dirty="0">
                <a:solidFill>
                  <a:schemeClr val="tx1"/>
                </a:solidFill>
              </a:rPr>
              <a:t>を取り巻く公共発注者による電子契約、</a:t>
            </a:r>
            <a:endParaRPr lang="en-US" altLang="ja-JP" sz="1600" spc="-100" dirty="0">
              <a:solidFill>
                <a:schemeClr val="tx1"/>
              </a:solidFill>
            </a:endParaRPr>
          </a:p>
          <a:p>
            <a:pPr marL="304800" lvl="0" algn="just">
              <a:buSzPts val="1050"/>
            </a:pPr>
            <a:r>
              <a:rPr lang="en-US" altLang="ja-JP" sz="1600" dirty="0">
                <a:solidFill>
                  <a:schemeClr val="tx1"/>
                </a:solidFill>
              </a:rPr>
              <a:t>BIM/CIM</a:t>
            </a:r>
            <a:r>
              <a:rPr lang="ja-JP" altLang="en-US" sz="1600" dirty="0">
                <a:solidFill>
                  <a:schemeClr val="tx1"/>
                </a:solidFill>
              </a:rPr>
              <a:t>等の動向に関する</a:t>
            </a:r>
            <a:r>
              <a:rPr lang="ja-JP" altLang="ja-JP" sz="1600" dirty="0">
                <a:solidFill>
                  <a:schemeClr val="tx1"/>
                </a:solidFill>
              </a:rPr>
              <a:t>調査</a:t>
            </a:r>
            <a:endParaRPr lang="en-US" altLang="ja-JP" sz="1600" dirty="0">
              <a:solidFill>
                <a:schemeClr val="tx1"/>
              </a:solidFill>
            </a:endParaRPr>
          </a:p>
          <a:p>
            <a:pPr lvl="0" algn="just">
              <a:buSzPts val="1050"/>
            </a:pPr>
            <a:r>
              <a:rPr lang="en-US" altLang="ja-JP" sz="1600" dirty="0">
                <a:solidFill>
                  <a:schemeClr val="tx1"/>
                </a:solidFill>
              </a:rPr>
              <a:t>(4)</a:t>
            </a:r>
            <a:r>
              <a:rPr lang="ja-JP" altLang="en-US" sz="1600" dirty="0">
                <a:solidFill>
                  <a:schemeClr val="tx1"/>
                </a:solidFill>
              </a:rPr>
              <a:t> </a:t>
            </a:r>
            <a:r>
              <a:rPr lang="en-US" altLang="ja-JP" sz="1600" dirty="0">
                <a:solidFill>
                  <a:schemeClr val="tx1"/>
                </a:solidFill>
              </a:rPr>
              <a:t>JP PINT</a:t>
            </a:r>
            <a:r>
              <a:rPr lang="ja-JP" altLang="en-US" sz="1600" dirty="0">
                <a:solidFill>
                  <a:schemeClr val="tx1"/>
                </a:solidFill>
              </a:rPr>
              <a:t>に対する</a:t>
            </a:r>
            <a:r>
              <a:rPr lang="en-US" altLang="ja-JP" sz="1600" dirty="0">
                <a:solidFill>
                  <a:schemeClr val="tx1"/>
                </a:solidFill>
              </a:rPr>
              <a:t>CI-NET</a:t>
            </a:r>
            <a:r>
              <a:rPr lang="ja-JP" altLang="en-US" sz="1600" dirty="0">
                <a:solidFill>
                  <a:schemeClr val="tx1"/>
                </a:solidFill>
              </a:rPr>
              <a:t>対応の</a:t>
            </a:r>
            <a:r>
              <a:rPr lang="ja-JP" altLang="ja-JP" sz="1600" dirty="0">
                <a:solidFill>
                  <a:schemeClr val="tx1"/>
                </a:solidFill>
              </a:rPr>
              <a:t>検討</a:t>
            </a:r>
            <a:endParaRPr lang="en-US" altLang="ja-JP" sz="1600" dirty="0">
              <a:solidFill>
                <a:schemeClr val="tx1"/>
              </a:solidFill>
            </a:endParaRPr>
          </a:p>
        </p:txBody>
      </p:sp>
      <p:sp>
        <p:nvSpPr>
          <p:cNvPr id="30" name="角丸四角形 12"/>
          <p:cNvSpPr/>
          <p:nvPr/>
        </p:nvSpPr>
        <p:spPr bwMode="auto">
          <a:xfrm>
            <a:off x="442788" y="3933296"/>
            <a:ext cx="4500000" cy="2160000"/>
          </a:xfrm>
          <a:prstGeom prst="roundRect">
            <a:avLst>
              <a:gd name="adj" fmla="val 5844"/>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a:defRPr/>
            </a:pPr>
            <a:r>
              <a:rPr lang="en-US" altLang="ja-JP" sz="2000" dirty="0">
                <a:solidFill>
                  <a:schemeClr val="tx1"/>
                </a:solidFill>
              </a:rPr>
              <a:t>Ⅰ</a:t>
            </a:r>
            <a:r>
              <a:rPr lang="ja-JP" altLang="en-US" sz="2000" dirty="0">
                <a:solidFill>
                  <a:schemeClr val="tx1"/>
                </a:solidFill>
              </a:rPr>
              <a:t>．普及活動</a:t>
            </a:r>
            <a:endParaRPr lang="en-US" altLang="ja-JP" sz="1600" dirty="0">
              <a:solidFill>
                <a:schemeClr val="tx1"/>
              </a:solidFill>
            </a:endParaRPr>
          </a:p>
          <a:p>
            <a:pPr lvl="0" algn="l">
              <a:buSzPts val="1050"/>
              <a:defRPr/>
            </a:pPr>
            <a:r>
              <a:rPr lang="en-US" altLang="ja-JP" sz="1600" dirty="0">
                <a:solidFill>
                  <a:schemeClr val="tx1"/>
                </a:solidFill>
              </a:rPr>
              <a:t>(1)</a:t>
            </a:r>
            <a:r>
              <a:rPr lang="ja-JP" altLang="en-US" sz="1600" dirty="0">
                <a:solidFill>
                  <a:schemeClr val="tx1"/>
                </a:solidFill>
              </a:rPr>
              <a:t> </a:t>
            </a:r>
            <a:r>
              <a:rPr lang="ja-JP" altLang="ja-JP" sz="1600" dirty="0">
                <a:solidFill>
                  <a:schemeClr val="tx1"/>
                </a:solidFill>
              </a:rPr>
              <a:t>電子商取引説明会および個別支援の実施</a:t>
            </a:r>
          </a:p>
          <a:p>
            <a:pPr lvl="0" algn="l">
              <a:buSzPts val="1050"/>
              <a:defRPr/>
            </a:pPr>
            <a:r>
              <a:rPr lang="en-US" altLang="ja-JP" sz="1600" dirty="0">
                <a:solidFill>
                  <a:schemeClr val="tx1"/>
                </a:solidFill>
              </a:rPr>
              <a:t>(2)</a:t>
            </a:r>
            <a:r>
              <a:rPr lang="ja-JP" altLang="en-US" sz="1600" dirty="0">
                <a:solidFill>
                  <a:schemeClr val="tx1"/>
                </a:solidFill>
              </a:rPr>
              <a:t> </a:t>
            </a:r>
            <a:r>
              <a:rPr lang="ja-JP" altLang="ja-JP" sz="1600" dirty="0">
                <a:solidFill>
                  <a:schemeClr val="tx1"/>
                </a:solidFill>
              </a:rPr>
              <a:t>広報コンテンツの作成</a:t>
            </a:r>
          </a:p>
          <a:p>
            <a:pPr lvl="0" algn="l">
              <a:buSzPts val="1050"/>
              <a:defRPr/>
            </a:pPr>
            <a:r>
              <a:rPr lang="en-US" altLang="ja-JP" sz="1600" dirty="0">
                <a:solidFill>
                  <a:schemeClr val="tx1"/>
                </a:solidFill>
              </a:rPr>
              <a:t>(3)</a:t>
            </a:r>
            <a:r>
              <a:rPr lang="ja-JP" altLang="en-US" sz="1600" dirty="0">
                <a:solidFill>
                  <a:schemeClr val="tx1"/>
                </a:solidFill>
              </a:rPr>
              <a:t> </a:t>
            </a:r>
            <a:r>
              <a:rPr lang="en-US" altLang="ja-JP" sz="1600" spc="-150" dirty="0">
                <a:solidFill>
                  <a:schemeClr val="tx1"/>
                </a:solidFill>
              </a:rPr>
              <a:t>CI-NET</a:t>
            </a:r>
            <a:r>
              <a:rPr lang="ja-JP" altLang="en-US" sz="1600" spc="-150" dirty="0">
                <a:solidFill>
                  <a:schemeClr val="tx1"/>
                </a:solidFill>
              </a:rPr>
              <a:t>利用率調査および</a:t>
            </a:r>
            <a:r>
              <a:rPr lang="en-US" altLang="ja-JP" sz="1600" spc="-150" dirty="0">
                <a:solidFill>
                  <a:schemeClr val="tx1"/>
                </a:solidFill>
              </a:rPr>
              <a:t>CI-NET</a:t>
            </a:r>
            <a:r>
              <a:rPr lang="ja-JP" altLang="en-US" sz="1600" spc="-150" dirty="0">
                <a:solidFill>
                  <a:schemeClr val="tx1"/>
                </a:solidFill>
              </a:rPr>
              <a:t>利用状況調査</a:t>
            </a:r>
            <a:endParaRPr lang="en-US" altLang="ja-JP" sz="1600" spc="-150" dirty="0">
              <a:solidFill>
                <a:schemeClr val="tx1"/>
              </a:solidFill>
            </a:endParaRPr>
          </a:p>
          <a:p>
            <a:pPr lvl="0" algn="l">
              <a:buSzPts val="1050"/>
              <a:defRPr/>
            </a:pPr>
            <a:r>
              <a:rPr lang="ja-JP" altLang="en-US" sz="1600" spc="-150" dirty="0">
                <a:solidFill>
                  <a:schemeClr val="tx1"/>
                </a:solidFill>
              </a:rPr>
              <a:t>　　  の</a:t>
            </a:r>
            <a:r>
              <a:rPr lang="ja-JP" altLang="ja-JP" sz="1600" spc="-150" dirty="0">
                <a:solidFill>
                  <a:schemeClr val="tx1"/>
                </a:solidFill>
              </a:rPr>
              <a:t>実施</a:t>
            </a:r>
          </a:p>
          <a:p>
            <a:pPr lvl="0" algn="l">
              <a:buSzPts val="1050"/>
              <a:defRPr/>
            </a:pPr>
            <a:r>
              <a:rPr lang="en-US" altLang="ja-JP" sz="1600" dirty="0">
                <a:solidFill>
                  <a:schemeClr val="tx1"/>
                </a:solidFill>
              </a:rPr>
              <a:t>(4)</a:t>
            </a:r>
            <a:r>
              <a:rPr lang="ja-JP" altLang="en-US" sz="1600" dirty="0">
                <a:solidFill>
                  <a:schemeClr val="tx1"/>
                </a:solidFill>
              </a:rPr>
              <a:t> </a:t>
            </a:r>
            <a:r>
              <a:rPr lang="ja-JP" altLang="ja-JP" sz="1600" dirty="0">
                <a:solidFill>
                  <a:schemeClr val="tx1"/>
                </a:solidFill>
              </a:rPr>
              <a:t>聞き取り調査</a:t>
            </a:r>
            <a:r>
              <a:rPr lang="en-US" altLang="ja-JP" sz="1600" dirty="0">
                <a:solidFill>
                  <a:schemeClr val="tx1"/>
                </a:solidFill>
              </a:rPr>
              <a:t>(</a:t>
            </a:r>
            <a:r>
              <a:rPr lang="ja-JP" altLang="ja-JP" sz="1600" dirty="0">
                <a:solidFill>
                  <a:schemeClr val="tx1"/>
                </a:solidFill>
              </a:rPr>
              <a:t>既導入企業</a:t>
            </a:r>
            <a:r>
              <a:rPr lang="en-US" altLang="ja-JP" sz="1600" dirty="0">
                <a:solidFill>
                  <a:schemeClr val="tx1"/>
                </a:solidFill>
              </a:rPr>
              <a:t>)</a:t>
            </a:r>
            <a:r>
              <a:rPr lang="ja-JP" altLang="ja-JP" sz="1600" dirty="0">
                <a:solidFill>
                  <a:schemeClr val="tx1"/>
                </a:solidFill>
              </a:rPr>
              <a:t>の実施</a:t>
            </a:r>
          </a:p>
          <a:p>
            <a:pPr algn="l">
              <a:defRPr/>
            </a:pPr>
            <a:r>
              <a:rPr lang="en-US" altLang="ja-JP" sz="1600" dirty="0">
                <a:solidFill>
                  <a:schemeClr val="tx1"/>
                </a:solidFill>
              </a:rPr>
              <a:t>(5) </a:t>
            </a:r>
            <a:r>
              <a:rPr lang="ja-JP" altLang="en-US" sz="1600" dirty="0">
                <a:solidFill>
                  <a:schemeClr val="tx1"/>
                </a:solidFill>
              </a:rPr>
              <a:t>電子商取引サービスの市場調査</a:t>
            </a:r>
            <a:endParaRPr lang="en-US" altLang="ja-JP" sz="1600" dirty="0">
              <a:solidFill>
                <a:schemeClr val="tx1"/>
              </a:solidFill>
            </a:endParaRPr>
          </a:p>
          <a:p>
            <a:pPr algn="l">
              <a:defRPr/>
            </a:pPr>
            <a:r>
              <a:rPr lang="en-US" altLang="ja-JP" sz="1600" dirty="0">
                <a:solidFill>
                  <a:schemeClr val="tx1"/>
                </a:solidFill>
              </a:rPr>
              <a:t>(6) </a:t>
            </a:r>
            <a:r>
              <a:rPr lang="ja-JP" altLang="ja-JP" sz="1600" dirty="0">
                <a:solidFill>
                  <a:schemeClr val="tx1"/>
                </a:solidFill>
              </a:rPr>
              <a:t>設備見積の普及促進に向けた検討</a:t>
            </a:r>
            <a:endParaRPr lang="en-US" altLang="ja-JP" sz="1600" dirty="0">
              <a:solidFill>
                <a:schemeClr val="tx1"/>
              </a:solidFill>
            </a:endParaRPr>
          </a:p>
          <a:p>
            <a:pPr algn="l">
              <a:defRPr/>
            </a:pPr>
            <a:endParaRPr lang="en-US" altLang="ja-JP" sz="1600" dirty="0">
              <a:solidFill>
                <a:schemeClr val="tx1"/>
              </a:solidFill>
            </a:endParaRPr>
          </a:p>
        </p:txBody>
      </p:sp>
      <p:sp>
        <p:nvSpPr>
          <p:cNvPr id="62" name="左右矢印 5"/>
          <p:cNvSpPr/>
          <p:nvPr/>
        </p:nvSpPr>
        <p:spPr bwMode="auto">
          <a:xfrm>
            <a:off x="4292926" y="4506863"/>
            <a:ext cx="1024904" cy="503684"/>
          </a:xfrm>
          <a:prstGeom prst="leftRightArrow">
            <a:avLst>
              <a:gd name="adj1" fmla="val 73529"/>
              <a:gd name="adj2" fmla="val 5000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p>
            <a:pPr>
              <a:defRPr/>
            </a:pPr>
            <a:r>
              <a:rPr lang="ja-JP" altLang="en-US" sz="1600" dirty="0">
                <a:solidFill>
                  <a:schemeClr val="bg1"/>
                </a:solidFill>
              </a:rPr>
              <a:t>連携</a:t>
            </a:r>
          </a:p>
        </p:txBody>
      </p:sp>
      <p:sp>
        <p:nvSpPr>
          <p:cNvPr id="8" name="角丸四角形 4"/>
          <p:cNvSpPr/>
          <p:nvPr/>
        </p:nvSpPr>
        <p:spPr bwMode="auto">
          <a:xfrm>
            <a:off x="2360613" y="1773238"/>
            <a:ext cx="5184775" cy="407987"/>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spAutoFit/>
          </a:bodyPr>
          <a:lstStyle/>
          <a:p>
            <a:pPr>
              <a:defRPr/>
            </a:pPr>
            <a:r>
              <a:rPr lang="ja-JP" altLang="en-US" dirty="0">
                <a:solidFill>
                  <a:schemeClr val="tx1"/>
                </a:solidFill>
              </a:rPr>
              <a:t>政策委員会</a:t>
            </a:r>
          </a:p>
        </p:txBody>
      </p:sp>
      <p:sp>
        <p:nvSpPr>
          <p:cNvPr id="13" name="角丸四角形 12">
            <a:extLst>
              <a:ext uri="{FF2B5EF4-FFF2-40B4-BE49-F238E27FC236}">
                <a16:creationId xmlns:a16="http://schemas.microsoft.com/office/drawing/2014/main" id="{0162D7E0-3765-E967-603E-805F35BF45E1}"/>
              </a:ext>
            </a:extLst>
          </p:cNvPr>
          <p:cNvSpPr/>
          <p:nvPr/>
        </p:nvSpPr>
        <p:spPr bwMode="auto">
          <a:xfrm>
            <a:off x="2504728" y="2309346"/>
            <a:ext cx="4922838" cy="615598"/>
          </a:xfrm>
          <a:prstGeom prst="roundRect">
            <a:avLst>
              <a:gd name="adj" fmla="val 5844"/>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square">
            <a:spAutoFit/>
          </a:bodyPr>
          <a:lstStyle/>
          <a:p>
            <a:pPr marL="342900" indent="-342900" algn="l">
              <a:lnSpc>
                <a:spcPts val="2100"/>
              </a:lnSpc>
              <a:buAutoNum type="arabicParenBoth"/>
              <a:defRPr/>
            </a:pPr>
            <a:r>
              <a:rPr lang="en-US" altLang="ja-JP" sz="1600" dirty="0">
                <a:solidFill>
                  <a:schemeClr val="tx1"/>
                </a:solidFill>
              </a:rPr>
              <a:t>CI-NET</a:t>
            </a:r>
            <a:r>
              <a:rPr lang="ja-JP" altLang="en-US" sz="1600" dirty="0">
                <a:solidFill>
                  <a:schemeClr val="tx1"/>
                </a:solidFill>
              </a:rPr>
              <a:t>基本方針等についての検討</a:t>
            </a:r>
          </a:p>
          <a:p>
            <a:pPr marL="342900" indent="-342900" algn="l">
              <a:lnSpc>
                <a:spcPts val="2100"/>
              </a:lnSpc>
              <a:buAutoNum type="arabicParenBoth"/>
              <a:defRPr/>
            </a:pPr>
            <a:r>
              <a:rPr lang="ja-JP" altLang="en-US" sz="1600" dirty="0">
                <a:solidFill>
                  <a:schemeClr val="tx1"/>
                </a:solidFill>
              </a:rPr>
              <a:t>各専門委員会からの提案についての検討</a:t>
            </a:r>
            <a:endParaRPr lang="ja-JP" altLang="en-US" sz="1600" dirty="0">
              <a:solidFill>
                <a:schemeClr val="tx1"/>
              </a:solidFill>
              <a:latin typeface="+mn-ea"/>
            </a:endParaRPr>
          </a:p>
        </p:txBody>
      </p:sp>
    </p:spTree>
    <p:extLst>
      <p:ext uri="{BB962C8B-B14F-4D97-AF65-F5344CB8AC3E}">
        <p14:creationId xmlns:p14="http://schemas.microsoft.com/office/powerpoint/2010/main" val="39360210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4/13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20</a:t>
            </a:fld>
            <a:endParaRPr lang="en-US" altLang="ja-JP" dirty="0">
              <a:solidFill>
                <a:prstClr val="black"/>
              </a:solidFill>
            </a:endParaRPr>
          </a:p>
        </p:txBody>
      </p:sp>
      <p:sp>
        <p:nvSpPr>
          <p:cNvPr id="2" name="Rectangle 38">
            <a:extLst>
              <a:ext uri="{FF2B5EF4-FFF2-40B4-BE49-F238E27FC236}">
                <a16:creationId xmlns:a16="http://schemas.microsoft.com/office/drawing/2014/main" id="{A9AEA687-63E6-1683-BAC1-C9870AF3C85D}"/>
              </a:ext>
            </a:extLst>
          </p:cNvPr>
          <p:cNvSpPr>
            <a:spLocks noChangeArrowheads="1"/>
          </p:cNvSpPr>
          <p:nvPr/>
        </p:nvSpPr>
        <p:spPr bwMode="auto">
          <a:xfrm>
            <a:off x="493481" y="764704"/>
            <a:ext cx="9068031" cy="420115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1200"/>
              </a:spcAft>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marL="0" indent="0" eaLnBrk="1" hangingPunct="1">
              <a:spcBef>
                <a:spcPts val="0"/>
              </a:spcBef>
              <a:spcAft>
                <a:spcPts val="0"/>
              </a:spcAft>
              <a:buClrTx/>
              <a:buSzTx/>
              <a:buNone/>
            </a:pPr>
            <a:r>
              <a:rPr lang="ja-JP" altLang="en-US" sz="2200" b="1" dirty="0">
                <a:latin typeface="+mn-ea"/>
                <a:ea typeface="+mn-ea"/>
              </a:rPr>
              <a:t>■　</a:t>
            </a:r>
            <a:r>
              <a:rPr lang="en-US" altLang="ja-JP" sz="2200" b="1" dirty="0">
                <a:latin typeface="+mn-ea"/>
                <a:ea typeface="+mn-ea"/>
              </a:rPr>
              <a:t>CI-NET LiteS</a:t>
            </a:r>
            <a:r>
              <a:rPr lang="ja-JP" altLang="en-US" sz="2200" b="1" dirty="0">
                <a:latin typeface="+mn-ea"/>
                <a:ea typeface="+mn-ea"/>
              </a:rPr>
              <a:t>実装規約準拠基準について</a:t>
            </a:r>
            <a:endParaRPr lang="en-US" altLang="ja-JP" sz="2200" b="1" dirty="0">
              <a:latin typeface="+mn-ea"/>
              <a:ea typeface="+mn-ea"/>
            </a:endParaRPr>
          </a:p>
          <a:p>
            <a:pPr eaLnBrk="1" hangingPunct="1">
              <a:spcBef>
                <a:spcPts val="600"/>
              </a:spcBef>
              <a:spcAft>
                <a:spcPts val="0"/>
              </a:spcAft>
              <a:buClrTx/>
              <a:buSzTx/>
              <a:buFont typeface="Wingdings" panose="05000000000000000000" pitchFamily="2" charset="2"/>
              <a:buChar char="l"/>
            </a:pPr>
            <a:r>
              <a:rPr lang="ja-JP" altLang="en-US" sz="2200" dirty="0">
                <a:latin typeface="+mn-ea"/>
                <a:ea typeface="+mn-ea"/>
              </a:rPr>
              <a:t>背景</a:t>
            </a:r>
            <a:endParaRPr lang="en-US" altLang="ja-JP" sz="2200" dirty="0">
              <a:latin typeface="+mn-ea"/>
              <a:ea typeface="+mn-ea"/>
            </a:endParaRPr>
          </a:p>
          <a:p>
            <a:pPr marL="358775" indent="0" eaLnBrk="1" hangingPunct="1">
              <a:spcBef>
                <a:spcPts val="0"/>
              </a:spcBef>
              <a:spcAft>
                <a:spcPts val="0"/>
              </a:spcAft>
              <a:buClrTx/>
              <a:buSzTx/>
              <a:buNone/>
            </a:pPr>
            <a:r>
              <a:rPr lang="ja-JP" altLang="en-US" sz="2200" dirty="0">
                <a:latin typeface="+mn-ea"/>
                <a:ea typeface="+mn-ea"/>
              </a:rPr>
              <a:t>　</a:t>
            </a:r>
            <a:r>
              <a:rPr lang="ja-JP" altLang="en-US" sz="2000" dirty="0">
                <a:latin typeface="+mn-ea"/>
                <a:ea typeface="+mn-ea"/>
              </a:rPr>
              <a:t>ここ数年、電子帳簿保存法、インボイス制度、働き方改革等の社会情勢も相まって新たな電子契約サービスが増加し、</a:t>
            </a:r>
            <a:r>
              <a:rPr lang="en-US" altLang="ja-JP" sz="2000" dirty="0">
                <a:latin typeface="+mn-ea"/>
                <a:ea typeface="+mn-ea"/>
              </a:rPr>
              <a:t>CI-NET</a:t>
            </a:r>
            <a:r>
              <a:rPr lang="ja-JP" altLang="en-US" sz="2000" dirty="0">
                <a:latin typeface="+mn-ea"/>
                <a:ea typeface="+mn-ea"/>
              </a:rPr>
              <a:t>を取り巻く環境にも変化が生じている。その中で</a:t>
            </a:r>
            <a:r>
              <a:rPr lang="en-US" altLang="ja-JP" sz="2000" dirty="0">
                <a:solidFill>
                  <a:srgbClr val="FF0000"/>
                </a:solidFill>
                <a:latin typeface="+mn-ea"/>
                <a:ea typeface="+mn-ea"/>
              </a:rPr>
              <a:t>CI-NET</a:t>
            </a:r>
            <a:r>
              <a:rPr lang="ja-JP" altLang="en-US" sz="2000" dirty="0">
                <a:solidFill>
                  <a:srgbClr val="FF0000"/>
                </a:solidFill>
                <a:latin typeface="+mn-ea"/>
                <a:ea typeface="+mn-ea"/>
              </a:rPr>
              <a:t>を利用するサービスの提供を検討しているベンダ</a:t>
            </a:r>
            <a:r>
              <a:rPr lang="en-US" altLang="ja-JP" sz="2000" dirty="0">
                <a:solidFill>
                  <a:srgbClr val="FF0000"/>
                </a:solidFill>
                <a:latin typeface="+mn-ea"/>
                <a:ea typeface="+mn-ea"/>
              </a:rPr>
              <a:t>(</a:t>
            </a:r>
            <a:r>
              <a:rPr lang="ja-JP" altLang="en-US" sz="2000" dirty="0">
                <a:solidFill>
                  <a:srgbClr val="FF0000"/>
                </a:solidFill>
                <a:latin typeface="+mn-ea"/>
                <a:ea typeface="+mn-ea"/>
              </a:rPr>
              <a:t>サービス</a:t>
            </a:r>
            <a:r>
              <a:rPr lang="en-US" altLang="ja-JP" sz="2000" dirty="0">
                <a:solidFill>
                  <a:srgbClr val="FF0000"/>
                </a:solidFill>
                <a:latin typeface="+mn-ea"/>
                <a:ea typeface="+mn-ea"/>
              </a:rPr>
              <a:t>)</a:t>
            </a:r>
            <a:r>
              <a:rPr lang="ja-JP" altLang="en-US" sz="2000" dirty="0">
                <a:solidFill>
                  <a:srgbClr val="FF0000"/>
                </a:solidFill>
                <a:latin typeface="+mn-ea"/>
                <a:ea typeface="+mn-ea"/>
              </a:rPr>
              <a:t>が出現</a:t>
            </a:r>
            <a:r>
              <a:rPr lang="ja-JP" altLang="en-US" sz="2000" dirty="0">
                <a:latin typeface="+mn-ea"/>
                <a:ea typeface="+mn-ea"/>
              </a:rPr>
              <a:t>している。</a:t>
            </a:r>
            <a:endParaRPr lang="en-US" altLang="ja-JP" sz="2000" dirty="0">
              <a:latin typeface="+mn-ea"/>
              <a:ea typeface="+mn-ea"/>
            </a:endParaRPr>
          </a:p>
          <a:p>
            <a:pPr eaLnBrk="1" hangingPunct="1">
              <a:spcBef>
                <a:spcPts val="0"/>
              </a:spcBef>
              <a:spcAft>
                <a:spcPts val="0"/>
              </a:spcAft>
              <a:buClrTx/>
              <a:buSzTx/>
              <a:buFont typeface="Wingdings" panose="05000000000000000000" pitchFamily="2" charset="2"/>
              <a:buChar char="l"/>
            </a:pPr>
            <a:r>
              <a:rPr lang="ja-JP" altLang="en-US" sz="2200" dirty="0">
                <a:latin typeface="+mn-ea"/>
                <a:ea typeface="+mn-ea"/>
              </a:rPr>
              <a:t>目的</a:t>
            </a:r>
            <a:endParaRPr lang="en-US" altLang="ja-JP" sz="2200" dirty="0">
              <a:latin typeface="+mn-ea"/>
              <a:ea typeface="+mn-ea"/>
            </a:endParaRPr>
          </a:p>
          <a:p>
            <a:pPr marL="358775" indent="0" eaLnBrk="1" hangingPunct="1">
              <a:spcBef>
                <a:spcPts val="0"/>
              </a:spcBef>
              <a:spcAft>
                <a:spcPts val="0"/>
              </a:spcAft>
              <a:buClrTx/>
              <a:buSzTx/>
              <a:buNone/>
            </a:pPr>
            <a:r>
              <a:rPr lang="ja-JP" altLang="en-US" sz="2200" dirty="0">
                <a:latin typeface="+mn-ea"/>
                <a:ea typeface="+mn-ea"/>
              </a:rPr>
              <a:t>　</a:t>
            </a:r>
            <a:r>
              <a:rPr lang="ja-JP" altLang="en-US" sz="2000" dirty="0">
                <a:latin typeface="+mn-ea"/>
                <a:ea typeface="+mn-ea"/>
              </a:rPr>
              <a:t>新たに</a:t>
            </a:r>
            <a:r>
              <a:rPr lang="en-US" altLang="ja-JP" sz="2000" dirty="0">
                <a:latin typeface="+mn-ea"/>
                <a:ea typeface="+mn-ea"/>
              </a:rPr>
              <a:t>CI-NET</a:t>
            </a:r>
            <a:r>
              <a:rPr lang="ja-JP" altLang="en-US" sz="2000" dirty="0">
                <a:latin typeface="+mn-ea"/>
                <a:ea typeface="+mn-ea"/>
              </a:rPr>
              <a:t>を利用するサービスの提供を検討しているベンダ</a:t>
            </a:r>
            <a:r>
              <a:rPr lang="en-US" altLang="ja-JP" sz="2000" dirty="0">
                <a:latin typeface="+mn-ea"/>
                <a:ea typeface="+mn-ea"/>
              </a:rPr>
              <a:t>(</a:t>
            </a:r>
            <a:r>
              <a:rPr lang="ja-JP" altLang="en-US" sz="2000" dirty="0">
                <a:latin typeface="+mn-ea"/>
                <a:ea typeface="+mn-ea"/>
              </a:rPr>
              <a:t>サービス</a:t>
            </a:r>
            <a:r>
              <a:rPr lang="en-US" altLang="ja-JP" sz="2000" dirty="0">
                <a:latin typeface="+mn-ea"/>
                <a:ea typeface="+mn-ea"/>
              </a:rPr>
              <a:t>)</a:t>
            </a:r>
            <a:r>
              <a:rPr lang="ja-JP" altLang="en-US" sz="2000" dirty="0">
                <a:latin typeface="+mn-ea"/>
                <a:ea typeface="+mn-ea"/>
              </a:rPr>
              <a:t> が実装規約準拠基準の要件を満たしているかについて、</a:t>
            </a:r>
            <a:r>
              <a:rPr lang="ja-JP" altLang="en-US" sz="2000" dirty="0">
                <a:solidFill>
                  <a:srgbClr val="FF0000"/>
                </a:solidFill>
                <a:latin typeface="+mn-ea"/>
                <a:ea typeface="+mn-ea"/>
              </a:rPr>
              <a:t>必要な試験方法</a:t>
            </a:r>
            <a:r>
              <a:rPr lang="ja-JP" altLang="en-US" sz="2000" dirty="0">
                <a:latin typeface="+mn-ea"/>
                <a:ea typeface="+mn-ea"/>
              </a:rPr>
              <a:t>および</a:t>
            </a:r>
            <a:r>
              <a:rPr lang="ja-JP" altLang="en-US" sz="2000" dirty="0">
                <a:solidFill>
                  <a:srgbClr val="FF0000"/>
                </a:solidFill>
                <a:latin typeface="+mn-ea"/>
                <a:ea typeface="+mn-ea"/>
              </a:rPr>
              <a:t>評価要件等を提示</a:t>
            </a:r>
            <a:r>
              <a:rPr lang="ja-JP" altLang="en-US" sz="2000" dirty="0">
                <a:latin typeface="+mn-ea"/>
                <a:ea typeface="+mn-ea"/>
              </a:rPr>
              <a:t>し</a:t>
            </a:r>
            <a:r>
              <a:rPr lang="en-US" altLang="ja-JP" sz="2000" dirty="0">
                <a:latin typeface="+mn-ea"/>
                <a:ea typeface="+mn-ea"/>
              </a:rPr>
              <a:t>､</a:t>
            </a:r>
            <a:r>
              <a:rPr lang="ja-JP" altLang="en-US" sz="2000" dirty="0">
                <a:solidFill>
                  <a:srgbClr val="FF0000"/>
                </a:solidFill>
                <a:latin typeface="+mn-ea"/>
                <a:ea typeface="+mn-ea"/>
              </a:rPr>
              <a:t>試験結果を認定</a:t>
            </a:r>
            <a:r>
              <a:rPr lang="ja-JP" altLang="en-US" sz="2000" dirty="0">
                <a:latin typeface="+mn-ea"/>
                <a:ea typeface="+mn-ea"/>
              </a:rPr>
              <a:t>し、</a:t>
            </a:r>
            <a:r>
              <a:rPr lang="en-US" altLang="ja-JP" sz="2000" dirty="0">
                <a:latin typeface="+mn-ea"/>
                <a:ea typeface="+mn-ea"/>
              </a:rPr>
              <a:t>CI-NET</a:t>
            </a:r>
            <a:r>
              <a:rPr lang="ja-JP" altLang="en-US" sz="2000" dirty="0">
                <a:latin typeface="+mn-ea"/>
                <a:ea typeface="+mn-ea"/>
              </a:rPr>
              <a:t>利用者による円滑なデータ交換の実現を目的とする。</a:t>
            </a:r>
          </a:p>
        </p:txBody>
      </p:sp>
    </p:spTree>
    <p:extLst>
      <p:ext uri="{BB962C8B-B14F-4D97-AF65-F5344CB8AC3E}">
        <p14:creationId xmlns:p14="http://schemas.microsoft.com/office/powerpoint/2010/main" val="1656111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1C070-7266-F9E3-C242-C260E9C22E83}"/>
            </a:ext>
          </a:extLst>
        </p:cNvPr>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F1A59ED6-BF75-F8AD-1EFF-9EB8269A4D8B}"/>
              </a:ext>
            </a:extLst>
          </p:cNvPr>
          <p:cNvGrpSpPr/>
          <p:nvPr/>
        </p:nvGrpSpPr>
        <p:grpSpPr>
          <a:xfrm>
            <a:off x="6676478" y="332656"/>
            <a:ext cx="3021965" cy="2715889"/>
            <a:chOff x="6676478" y="332656"/>
            <a:chExt cx="3021965" cy="2715889"/>
          </a:xfrm>
        </p:grpSpPr>
        <p:pic>
          <p:nvPicPr>
            <p:cNvPr id="32" name="図 31">
              <a:extLst>
                <a:ext uri="{FF2B5EF4-FFF2-40B4-BE49-F238E27FC236}">
                  <a16:creationId xmlns:a16="http://schemas.microsoft.com/office/drawing/2014/main" id="{ED3D5AF3-CF2E-DEF3-4554-781A01047344}"/>
                </a:ext>
              </a:extLst>
            </p:cNvPr>
            <p:cNvPicPr>
              <a:picLocks noChangeAspect="1"/>
            </p:cNvPicPr>
            <p:nvPr/>
          </p:nvPicPr>
          <p:blipFill>
            <a:blip r:embed="rId3"/>
            <a:stretch>
              <a:fillRect/>
            </a:stretch>
          </p:blipFill>
          <p:spPr>
            <a:xfrm>
              <a:off x="6676478" y="358997"/>
              <a:ext cx="3021965" cy="2689548"/>
            </a:xfrm>
            <a:prstGeom prst="rect">
              <a:avLst/>
            </a:prstGeom>
            <a:ln w="25400">
              <a:solidFill>
                <a:schemeClr val="tx1"/>
              </a:solidFill>
            </a:ln>
          </p:spPr>
        </p:pic>
        <p:sp>
          <p:nvSpPr>
            <p:cNvPr id="57" name="Rectangle 38">
              <a:extLst>
                <a:ext uri="{FF2B5EF4-FFF2-40B4-BE49-F238E27FC236}">
                  <a16:creationId xmlns:a16="http://schemas.microsoft.com/office/drawing/2014/main" id="{BBFBC8C5-8BCD-D934-89D7-5337C4EBFC58}"/>
                </a:ext>
              </a:extLst>
            </p:cNvPr>
            <p:cNvSpPr>
              <a:spLocks noChangeArrowheads="1"/>
            </p:cNvSpPr>
            <p:nvPr/>
          </p:nvSpPr>
          <p:spPr bwMode="auto">
            <a:xfrm>
              <a:off x="6694553" y="332656"/>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⑦</a:t>
              </a:r>
              <a:endParaRPr lang="en-US" altLang="ja-JP" sz="2000" dirty="0">
                <a:latin typeface="+mn-ea"/>
                <a:ea typeface="+mn-ea"/>
              </a:endParaRPr>
            </a:p>
          </p:txBody>
        </p:sp>
      </p:grpSp>
      <p:sp>
        <p:nvSpPr>
          <p:cNvPr id="4" name="タイトル 1">
            <a:extLst>
              <a:ext uri="{FF2B5EF4-FFF2-40B4-BE49-F238E27FC236}">
                <a16:creationId xmlns:a16="http://schemas.microsoft.com/office/drawing/2014/main" id="{F54FDBB9-DD06-E839-C72B-51E7F260FBDB}"/>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5/13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9A4741DC-42D3-B737-7939-2CCE70891B5C}"/>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21</a:t>
            </a:fld>
            <a:endParaRPr lang="en-US" altLang="ja-JP" dirty="0">
              <a:solidFill>
                <a:prstClr val="black"/>
              </a:solidFill>
            </a:endParaRPr>
          </a:p>
        </p:txBody>
      </p:sp>
      <p:sp>
        <p:nvSpPr>
          <p:cNvPr id="2" name="Rectangle 38">
            <a:extLst>
              <a:ext uri="{FF2B5EF4-FFF2-40B4-BE49-F238E27FC236}">
                <a16:creationId xmlns:a16="http://schemas.microsoft.com/office/drawing/2014/main" id="{A0052CE6-D253-6724-9B8E-B9D112F53666}"/>
              </a:ext>
            </a:extLst>
          </p:cNvPr>
          <p:cNvSpPr>
            <a:spLocks noChangeArrowheads="1"/>
          </p:cNvSpPr>
          <p:nvPr/>
        </p:nvSpPr>
        <p:spPr bwMode="auto">
          <a:xfrm>
            <a:off x="342255" y="836712"/>
            <a:ext cx="5606621" cy="467820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1200"/>
              </a:spcAft>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marL="0" indent="0" eaLnBrk="1" hangingPunct="1">
              <a:spcBef>
                <a:spcPts val="0"/>
              </a:spcBef>
              <a:spcAft>
                <a:spcPts val="1200"/>
              </a:spcAft>
              <a:buClrTx/>
              <a:buSzTx/>
              <a:buNone/>
            </a:pPr>
            <a:r>
              <a:rPr lang="ja-JP" altLang="en-US" sz="2200" b="1" dirty="0">
                <a:latin typeface="+mn-ea"/>
                <a:ea typeface="+mn-ea"/>
              </a:rPr>
              <a:t>■　</a:t>
            </a:r>
            <a:r>
              <a:rPr lang="en-US" altLang="ja-JP" sz="2200" b="1" dirty="0">
                <a:latin typeface="+mn-ea"/>
                <a:ea typeface="+mn-ea"/>
              </a:rPr>
              <a:t>CI-NET LiteS</a:t>
            </a:r>
            <a:r>
              <a:rPr lang="ja-JP" altLang="en-US" sz="2200" b="1" dirty="0">
                <a:latin typeface="+mn-ea"/>
                <a:ea typeface="+mn-ea"/>
              </a:rPr>
              <a:t>実装規約準拠基準について</a:t>
            </a:r>
            <a:endParaRPr lang="en-US" altLang="ja-JP" sz="2200" b="1" dirty="0">
              <a:latin typeface="+mn-ea"/>
              <a:ea typeface="+mn-ea"/>
            </a:endParaRPr>
          </a:p>
          <a:p>
            <a:pPr eaLnBrk="1" hangingPunct="1">
              <a:spcBef>
                <a:spcPts val="0"/>
              </a:spcBef>
              <a:spcAft>
                <a:spcPts val="1200"/>
              </a:spcAft>
              <a:buClrTx/>
              <a:buSzTx/>
              <a:buFont typeface="Wingdings" panose="05000000000000000000" pitchFamily="2" charset="2"/>
              <a:buChar char="l"/>
            </a:pPr>
            <a:r>
              <a:rPr lang="ja-JP" altLang="en-US" sz="2000" dirty="0">
                <a:latin typeface="+mn-ea"/>
                <a:ea typeface="+mn-ea"/>
              </a:rPr>
              <a:t>中小企業庁が推進する共通</a:t>
            </a:r>
            <a:r>
              <a:rPr lang="en-US" altLang="ja-JP" sz="2000" dirty="0">
                <a:latin typeface="+mn-ea"/>
                <a:ea typeface="+mn-ea"/>
              </a:rPr>
              <a:t>EDI</a:t>
            </a:r>
            <a:r>
              <a:rPr lang="ja-JP" altLang="en-US" sz="2000" dirty="0">
                <a:latin typeface="+mn-ea"/>
                <a:ea typeface="+mn-ea"/>
              </a:rPr>
              <a:t>対応製品・サービスの認証制度</a:t>
            </a:r>
            <a:r>
              <a:rPr lang="en-US" altLang="ja-JP" sz="2000" dirty="0">
                <a:latin typeface="+mn-ea"/>
                <a:ea typeface="+mn-ea"/>
              </a:rPr>
              <a:t>(IT</a:t>
            </a:r>
            <a:r>
              <a:rPr lang="ja-JP" altLang="en-US" sz="2000" dirty="0">
                <a:latin typeface="+mn-ea"/>
                <a:ea typeface="+mn-ea"/>
              </a:rPr>
              <a:t>コーディネータ協会</a:t>
            </a:r>
            <a:r>
              <a:rPr lang="en-US" altLang="ja-JP" sz="2000" dirty="0">
                <a:latin typeface="+mn-ea"/>
                <a:ea typeface="+mn-ea"/>
              </a:rPr>
              <a:t>)</a:t>
            </a:r>
            <a:r>
              <a:rPr lang="ja-JP" altLang="en-US" sz="2000" dirty="0">
                <a:latin typeface="+mn-ea"/>
                <a:ea typeface="+mn-ea"/>
              </a:rPr>
              <a:t> を参考に、「試験」「認証」方法等を整理。</a:t>
            </a:r>
            <a:endParaRPr lang="en-US" altLang="ja-JP" sz="2000" dirty="0">
              <a:latin typeface="+mn-ea"/>
              <a:ea typeface="+mn-ea"/>
            </a:endParaRPr>
          </a:p>
          <a:p>
            <a:pPr eaLnBrk="1" hangingPunct="1">
              <a:spcBef>
                <a:spcPts val="1200"/>
              </a:spcBef>
              <a:spcAft>
                <a:spcPts val="0"/>
              </a:spcAft>
              <a:buClrTx/>
              <a:buSzTx/>
              <a:buFont typeface="Wingdings" panose="05000000000000000000" pitchFamily="2" charset="2"/>
              <a:buChar char="l"/>
            </a:pPr>
            <a:r>
              <a:rPr lang="ja-JP" altLang="en-US" sz="2000" dirty="0">
                <a:latin typeface="+mn-ea"/>
                <a:ea typeface="+mn-ea"/>
              </a:rPr>
              <a:t>関連資料</a:t>
            </a:r>
            <a:r>
              <a:rPr lang="en-US" altLang="ja-JP" sz="2000" dirty="0">
                <a:latin typeface="+mn-ea"/>
                <a:ea typeface="+mn-ea"/>
              </a:rPr>
              <a:t>(</a:t>
            </a:r>
            <a:r>
              <a:rPr lang="ja-JP" altLang="en-US" sz="2000" dirty="0">
                <a:latin typeface="+mn-ea"/>
                <a:ea typeface="+mn-ea"/>
              </a:rPr>
              <a:t>冊子</a:t>
            </a:r>
            <a:r>
              <a:rPr lang="en-US" altLang="ja-JP" sz="2000" dirty="0">
                <a:latin typeface="+mn-ea"/>
                <a:ea typeface="+mn-ea"/>
              </a:rPr>
              <a:t>)</a:t>
            </a:r>
          </a:p>
          <a:p>
            <a:pPr marL="360363" lvl="1" indent="-360363" eaLnBrk="1" hangingPunct="1">
              <a:spcBef>
                <a:spcPts val="0"/>
              </a:spcBef>
              <a:spcAft>
                <a:spcPts val="0"/>
              </a:spcAft>
              <a:buClrTx/>
              <a:buSzTx/>
              <a:buFont typeface="+mj-ea"/>
              <a:buAutoNum type="circleNumDbPlain"/>
            </a:pPr>
            <a:r>
              <a:rPr lang="en-US" altLang="ja-JP" sz="2000" dirty="0">
                <a:latin typeface="+mn-ea"/>
                <a:ea typeface="+mn-ea"/>
              </a:rPr>
              <a:t>CI-NET LiteS</a:t>
            </a:r>
            <a:r>
              <a:rPr lang="ja-JP" altLang="en-US" sz="2000" dirty="0">
                <a:latin typeface="+mn-ea"/>
                <a:ea typeface="+mn-ea"/>
              </a:rPr>
              <a:t>実装規約　準拠基準</a:t>
            </a:r>
            <a:endParaRPr lang="en-US" altLang="ja-JP" sz="2000" dirty="0">
              <a:latin typeface="+mn-ea"/>
              <a:ea typeface="+mn-ea"/>
            </a:endParaRPr>
          </a:p>
          <a:p>
            <a:pPr marL="360363" lvl="1" indent="-360363" eaLnBrk="1" hangingPunct="1">
              <a:spcBef>
                <a:spcPts val="0"/>
              </a:spcBef>
              <a:spcAft>
                <a:spcPts val="0"/>
              </a:spcAft>
              <a:buClrTx/>
              <a:buSzTx/>
              <a:buFont typeface="+mj-ea"/>
              <a:buAutoNum type="circleNumDbPlain"/>
            </a:pPr>
            <a:r>
              <a:rPr lang="en-US" altLang="ja-JP" sz="2000" dirty="0">
                <a:latin typeface="+mn-ea"/>
                <a:ea typeface="+mn-ea"/>
              </a:rPr>
              <a:t>CI-NET</a:t>
            </a:r>
            <a:r>
              <a:rPr lang="ja-JP" altLang="en-US" sz="2000" dirty="0">
                <a:latin typeface="+mn-ea"/>
                <a:ea typeface="+mn-ea"/>
              </a:rPr>
              <a:t>利用サービスに関する手引き</a:t>
            </a:r>
            <a:endParaRPr lang="en-US" altLang="ja-JP" sz="2000" dirty="0">
              <a:latin typeface="+mn-ea"/>
              <a:ea typeface="+mn-ea"/>
            </a:endParaRPr>
          </a:p>
          <a:p>
            <a:pPr marL="801688" lvl="1" indent="-801688" eaLnBrk="1" hangingPunct="1">
              <a:spcBef>
                <a:spcPts val="0"/>
              </a:spcBef>
              <a:spcAft>
                <a:spcPts val="0"/>
              </a:spcAft>
              <a:buClrTx/>
              <a:buSzTx/>
              <a:buFont typeface="+mj-ea"/>
              <a:buAutoNum type="circleNumDbPlain" startAt="3"/>
            </a:pPr>
            <a:r>
              <a:rPr lang="ja-JP" altLang="en-US" sz="2000" dirty="0">
                <a:latin typeface="+mn-ea"/>
                <a:ea typeface="+mn-ea"/>
              </a:rPr>
              <a:t>「手引き」のうち</a:t>
            </a:r>
            <a:r>
              <a:rPr lang="en-US" altLang="ja-JP" sz="2000" dirty="0">
                <a:latin typeface="+mn-ea"/>
                <a:ea typeface="+mn-ea"/>
              </a:rPr>
              <a:t>『3.</a:t>
            </a:r>
            <a:r>
              <a:rPr lang="ja-JP" altLang="en-US" sz="2000" dirty="0">
                <a:latin typeface="+mn-ea"/>
                <a:ea typeface="+mn-ea"/>
              </a:rPr>
              <a:t>試験</a:t>
            </a:r>
            <a:r>
              <a:rPr lang="en-US" altLang="ja-JP" sz="2000" dirty="0">
                <a:latin typeface="+mn-ea"/>
                <a:ea typeface="+mn-ea"/>
              </a:rPr>
              <a:t>』</a:t>
            </a:r>
          </a:p>
          <a:p>
            <a:pPr marL="801688" lvl="1" indent="-801688" eaLnBrk="1" hangingPunct="1">
              <a:spcBef>
                <a:spcPts val="0"/>
              </a:spcBef>
              <a:spcAft>
                <a:spcPts val="0"/>
              </a:spcAft>
              <a:buClrTx/>
              <a:buSzTx/>
              <a:buFont typeface="+mj-ea"/>
              <a:buAutoNum type="circleNumDbPlain" startAt="3"/>
            </a:pPr>
            <a:r>
              <a:rPr lang="ja-JP" altLang="en-US" sz="2000" dirty="0">
                <a:latin typeface="+mn-ea"/>
                <a:ea typeface="+mn-ea"/>
              </a:rPr>
              <a:t>「手引き」のうち</a:t>
            </a:r>
            <a:r>
              <a:rPr lang="en-US" altLang="ja-JP" sz="2000" dirty="0">
                <a:latin typeface="+mn-ea"/>
                <a:ea typeface="+mn-ea"/>
              </a:rPr>
              <a:t>『4.</a:t>
            </a:r>
            <a:r>
              <a:rPr lang="ja-JP" altLang="en-US" sz="2000" dirty="0">
                <a:latin typeface="+mn-ea"/>
                <a:ea typeface="+mn-ea"/>
              </a:rPr>
              <a:t>審議・承認</a:t>
            </a:r>
            <a:r>
              <a:rPr lang="en-US" altLang="ja-JP" sz="2000" dirty="0">
                <a:latin typeface="+mn-ea"/>
                <a:ea typeface="+mn-ea"/>
              </a:rPr>
              <a:t>』</a:t>
            </a:r>
          </a:p>
          <a:p>
            <a:pPr marL="360363" lvl="1" indent="-360363" eaLnBrk="1" hangingPunct="1">
              <a:spcBef>
                <a:spcPts val="0"/>
              </a:spcBef>
              <a:spcAft>
                <a:spcPts val="0"/>
              </a:spcAft>
              <a:buClrTx/>
              <a:buSzTx/>
              <a:buFont typeface="+mj-ea"/>
              <a:buAutoNum type="circleNumDbPlain" startAt="3"/>
            </a:pPr>
            <a:r>
              <a:rPr lang="ja-JP" altLang="en-US" sz="2000" dirty="0">
                <a:latin typeface="+mn-ea"/>
                <a:ea typeface="+mn-ea"/>
              </a:rPr>
              <a:t>適合性</a:t>
            </a:r>
            <a:r>
              <a:rPr lang="en-US" altLang="ja-JP" sz="2000" dirty="0">
                <a:latin typeface="+mn-ea"/>
                <a:ea typeface="+mn-ea"/>
              </a:rPr>
              <a:t>､</a:t>
            </a:r>
            <a:r>
              <a:rPr lang="ja-JP" altLang="en-US" sz="2000" dirty="0">
                <a:latin typeface="+mn-ea"/>
                <a:ea typeface="+mn-ea"/>
              </a:rPr>
              <a:t>相互運用性試験チェックシート</a:t>
            </a:r>
            <a:endParaRPr lang="en-US" altLang="ja-JP" sz="2000" dirty="0">
              <a:latin typeface="+mn-ea"/>
              <a:ea typeface="+mn-ea"/>
            </a:endParaRPr>
          </a:p>
          <a:p>
            <a:pPr marL="354013" lvl="1" indent="-354013" eaLnBrk="1" hangingPunct="1">
              <a:spcBef>
                <a:spcPts val="0"/>
              </a:spcBef>
              <a:spcAft>
                <a:spcPts val="0"/>
              </a:spcAft>
              <a:buClrTx/>
              <a:buSzTx/>
              <a:buFont typeface="+mj-ea"/>
              <a:buAutoNum type="circleNumDbPlain" startAt="6"/>
            </a:pPr>
            <a:r>
              <a:rPr lang="zh-TW" altLang="en-US" sz="2000" dirty="0">
                <a:latin typeface="+mn-ea"/>
                <a:ea typeface="+mn-ea"/>
              </a:rPr>
              <a:t>申請書　兼　試験結果　報告書</a:t>
            </a:r>
          </a:p>
          <a:p>
            <a:pPr marL="360363" lvl="1" indent="-360363" eaLnBrk="1" hangingPunct="1">
              <a:spcBef>
                <a:spcPts val="0"/>
              </a:spcBef>
              <a:spcAft>
                <a:spcPts val="0"/>
              </a:spcAft>
              <a:buClrTx/>
              <a:buSzTx/>
              <a:buFont typeface="+mj-ea"/>
              <a:buAutoNum type="circleNumDbPlain" startAt="6"/>
            </a:pPr>
            <a:r>
              <a:rPr lang="ja-JP" altLang="en-US" sz="2000" dirty="0">
                <a:latin typeface="+mn-ea"/>
                <a:ea typeface="+mn-ea"/>
              </a:rPr>
              <a:t>認定書</a:t>
            </a:r>
            <a:endParaRPr lang="en-US" altLang="ja-JP" sz="2000" dirty="0">
              <a:latin typeface="+mn-ea"/>
              <a:ea typeface="+mn-ea"/>
            </a:endParaRPr>
          </a:p>
        </p:txBody>
      </p:sp>
      <p:grpSp>
        <p:nvGrpSpPr>
          <p:cNvPr id="13" name="グループ化 12">
            <a:extLst>
              <a:ext uri="{FF2B5EF4-FFF2-40B4-BE49-F238E27FC236}">
                <a16:creationId xmlns:a16="http://schemas.microsoft.com/office/drawing/2014/main" id="{784B6DF7-6926-D801-0C32-B5C5C65D7BCA}"/>
              </a:ext>
            </a:extLst>
          </p:cNvPr>
          <p:cNvGrpSpPr/>
          <p:nvPr/>
        </p:nvGrpSpPr>
        <p:grpSpPr>
          <a:xfrm>
            <a:off x="6479129" y="813950"/>
            <a:ext cx="3073761" cy="2570416"/>
            <a:chOff x="6271727" y="980728"/>
            <a:chExt cx="3073761" cy="2570416"/>
          </a:xfrm>
        </p:grpSpPr>
        <p:pic>
          <p:nvPicPr>
            <p:cNvPr id="48" name="図 47">
              <a:extLst>
                <a:ext uri="{FF2B5EF4-FFF2-40B4-BE49-F238E27FC236}">
                  <a16:creationId xmlns:a16="http://schemas.microsoft.com/office/drawing/2014/main" id="{FD865B9C-8C11-6FDE-605B-C0C14F3919DD}"/>
                </a:ext>
              </a:extLst>
            </p:cNvPr>
            <p:cNvPicPr>
              <a:picLocks noChangeAspect="1"/>
            </p:cNvPicPr>
            <p:nvPr/>
          </p:nvPicPr>
          <p:blipFill>
            <a:blip r:embed="rId4"/>
            <a:stretch>
              <a:fillRect/>
            </a:stretch>
          </p:blipFill>
          <p:spPr>
            <a:xfrm>
              <a:off x="6271727" y="980728"/>
              <a:ext cx="3073761" cy="2570416"/>
            </a:xfrm>
            <a:prstGeom prst="rect">
              <a:avLst/>
            </a:prstGeom>
            <a:ln w="25400">
              <a:solidFill>
                <a:schemeClr val="tx1"/>
              </a:solidFill>
            </a:ln>
          </p:spPr>
        </p:pic>
        <p:sp>
          <p:nvSpPr>
            <p:cNvPr id="56" name="Rectangle 38">
              <a:extLst>
                <a:ext uri="{FF2B5EF4-FFF2-40B4-BE49-F238E27FC236}">
                  <a16:creationId xmlns:a16="http://schemas.microsoft.com/office/drawing/2014/main" id="{695A7182-0C5F-208E-00BF-5F61C99A00DA}"/>
                </a:ext>
              </a:extLst>
            </p:cNvPr>
            <p:cNvSpPr>
              <a:spLocks noChangeArrowheads="1"/>
            </p:cNvSpPr>
            <p:nvPr/>
          </p:nvSpPr>
          <p:spPr bwMode="auto">
            <a:xfrm>
              <a:off x="6336454" y="1069210"/>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⑥</a:t>
              </a:r>
              <a:endParaRPr lang="en-US" altLang="ja-JP" sz="2000" dirty="0">
                <a:latin typeface="+mn-ea"/>
                <a:ea typeface="+mn-ea"/>
              </a:endParaRPr>
            </a:p>
          </p:txBody>
        </p:sp>
      </p:grpSp>
      <p:grpSp>
        <p:nvGrpSpPr>
          <p:cNvPr id="9" name="グループ化 8">
            <a:extLst>
              <a:ext uri="{FF2B5EF4-FFF2-40B4-BE49-F238E27FC236}">
                <a16:creationId xmlns:a16="http://schemas.microsoft.com/office/drawing/2014/main" id="{956DBBC8-482A-0E91-1E44-7BE4812B038F}"/>
              </a:ext>
            </a:extLst>
          </p:cNvPr>
          <p:cNvGrpSpPr/>
          <p:nvPr/>
        </p:nvGrpSpPr>
        <p:grpSpPr>
          <a:xfrm>
            <a:off x="6316775" y="1509375"/>
            <a:ext cx="3077957" cy="2549419"/>
            <a:chOff x="5881894" y="1772816"/>
            <a:chExt cx="3077957" cy="2549419"/>
          </a:xfrm>
        </p:grpSpPr>
        <p:pic>
          <p:nvPicPr>
            <p:cNvPr id="36" name="図 35">
              <a:extLst>
                <a:ext uri="{FF2B5EF4-FFF2-40B4-BE49-F238E27FC236}">
                  <a16:creationId xmlns:a16="http://schemas.microsoft.com/office/drawing/2014/main" id="{240CBD42-A872-D553-06FC-00204330C310}"/>
                </a:ext>
              </a:extLst>
            </p:cNvPr>
            <p:cNvPicPr>
              <a:picLocks noChangeAspect="1"/>
            </p:cNvPicPr>
            <p:nvPr/>
          </p:nvPicPr>
          <p:blipFill>
            <a:blip r:embed="rId5"/>
            <a:stretch>
              <a:fillRect/>
            </a:stretch>
          </p:blipFill>
          <p:spPr>
            <a:xfrm>
              <a:off x="5881894" y="1772816"/>
              <a:ext cx="3077957" cy="2549419"/>
            </a:xfrm>
            <a:prstGeom prst="rect">
              <a:avLst/>
            </a:prstGeom>
            <a:ln w="25400">
              <a:solidFill>
                <a:schemeClr val="tx1"/>
              </a:solidFill>
            </a:ln>
          </p:spPr>
        </p:pic>
        <p:sp>
          <p:nvSpPr>
            <p:cNvPr id="55" name="Rectangle 38">
              <a:extLst>
                <a:ext uri="{FF2B5EF4-FFF2-40B4-BE49-F238E27FC236}">
                  <a16:creationId xmlns:a16="http://schemas.microsoft.com/office/drawing/2014/main" id="{B1CE9077-6318-EA82-8CD3-10E525C9E9C3}"/>
                </a:ext>
              </a:extLst>
            </p:cNvPr>
            <p:cNvSpPr>
              <a:spLocks noChangeArrowheads="1"/>
            </p:cNvSpPr>
            <p:nvPr/>
          </p:nvSpPr>
          <p:spPr bwMode="auto">
            <a:xfrm>
              <a:off x="5902465" y="1948770"/>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⑤</a:t>
              </a:r>
              <a:endParaRPr lang="en-US" altLang="ja-JP" sz="2000" dirty="0">
                <a:latin typeface="+mn-ea"/>
                <a:ea typeface="+mn-ea"/>
              </a:endParaRPr>
            </a:p>
          </p:txBody>
        </p:sp>
      </p:grpSp>
      <p:grpSp>
        <p:nvGrpSpPr>
          <p:cNvPr id="8" name="グループ化 7">
            <a:extLst>
              <a:ext uri="{FF2B5EF4-FFF2-40B4-BE49-F238E27FC236}">
                <a16:creationId xmlns:a16="http://schemas.microsoft.com/office/drawing/2014/main" id="{DAFD024E-182E-0087-A319-5E9638E66897}"/>
              </a:ext>
            </a:extLst>
          </p:cNvPr>
          <p:cNvGrpSpPr/>
          <p:nvPr/>
        </p:nvGrpSpPr>
        <p:grpSpPr>
          <a:xfrm>
            <a:off x="6190497" y="2132856"/>
            <a:ext cx="3010975" cy="1579295"/>
            <a:chOff x="5542425" y="2852936"/>
            <a:chExt cx="3010975" cy="1579295"/>
          </a:xfrm>
        </p:grpSpPr>
        <p:pic>
          <p:nvPicPr>
            <p:cNvPr id="40" name="図 39">
              <a:extLst>
                <a:ext uri="{FF2B5EF4-FFF2-40B4-BE49-F238E27FC236}">
                  <a16:creationId xmlns:a16="http://schemas.microsoft.com/office/drawing/2014/main" id="{2B9845FB-7D73-2AA0-C777-40CC3F8AF83C}"/>
                </a:ext>
              </a:extLst>
            </p:cNvPr>
            <p:cNvPicPr>
              <a:picLocks noChangeAspect="1"/>
            </p:cNvPicPr>
            <p:nvPr/>
          </p:nvPicPr>
          <p:blipFill>
            <a:blip r:embed="rId6"/>
            <a:stretch>
              <a:fillRect/>
            </a:stretch>
          </p:blipFill>
          <p:spPr>
            <a:xfrm>
              <a:off x="5551250" y="2852936"/>
              <a:ext cx="3002150" cy="1579295"/>
            </a:xfrm>
            <a:prstGeom prst="rect">
              <a:avLst/>
            </a:prstGeom>
            <a:ln w="25400">
              <a:solidFill>
                <a:schemeClr val="tx1"/>
              </a:solidFill>
            </a:ln>
          </p:spPr>
        </p:pic>
        <p:sp>
          <p:nvSpPr>
            <p:cNvPr id="54" name="Rectangle 38">
              <a:extLst>
                <a:ext uri="{FF2B5EF4-FFF2-40B4-BE49-F238E27FC236}">
                  <a16:creationId xmlns:a16="http://schemas.microsoft.com/office/drawing/2014/main" id="{786817B1-6C6C-7B6E-C88C-E64A2A4481C1}"/>
                </a:ext>
              </a:extLst>
            </p:cNvPr>
            <p:cNvSpPr>
              <a:spLocks noChangeArrowheads="1"/>
            </p:cNvSpPr>
            <p:nvPr/>
          </p:nvSpPr>
          <p:spPr bwMode="auto">
            <a:xfrm>
              <a:off x="5542425" y="2924944"/>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④</a:t>
              </a:r>
              <a:endParaRPr lang="en-US" altLang="ja-JP" sz="2000" dirty="0">
                <a:latin typeface="+mn-ea"/>
                <a:ea typeface="+mn-ea"/>
              </a:endParaRPr>
            </a:p>
          </p:txBody>
        </p:sp>
      </p:grpSp>
      <p:grpSp>
        <p:nvGrpSpPr>
          <p:cNvPr id="7" name="グループ化 6">
            <a:extLst>
              <a:ext uri="{FF2B5EF4-FFF2-40B4-BE49-F238E27FC236}">
                <a16:creationId xmlns:a16="http://schemas.microsoft.com/office/drawing/2014/main" id="{4AB05412-99BF-478E-9E64-85A1B7CF05BA}"/>
              </a:ext>
            </a:extLst>
          </p:cNvPr>
          <p:cNvGrpSpPr/>
          <p:nvPr/>
        </p:nvGrpSpPr>
        <p:grpSpPr>
          <a:xfrm>
            <a:off x="5995476" y="2695457"/>
            <a:ext cx="3048872" cy="1752605"/>
            <a:chOff x="5889104" y="3356992"/>
            <a:chExt cx="3048872" cy="1752605"/>
          </a:xfrm>
        </p:grpSpPr>
        <p:pic>
          <p:nvPicPr>
            <p:cNvPr id="50" name="図 49">
              <a:extLst>
                <a:ext uri="{FF2B5EF4-FFF2-40B4-BE49-F238E27FC236}">
                  <a16:creationId xmlns:a16="http://schemas.microsoft.com/office/drawing/2014/main" id="{EB9F0615-A393-0EE7-9566-E5449AC1AD2F}"/>
                </a:ext>
              </a:extLst>
            </p:cNvPr>
            <p:cNvPicPr>
              <a:picLocks noChangeAspect="1"/>
            </p:cNvPicPr>
            <p:nvPr/>
          </p:nvPicPr>
          <p:blipFill>
            <a:blip r:embed="rId7"/>
            <a:stretch>
              <a:fillRect/>
            </a:stretch>
          </p:blipFill>
          <p:spPr>
            <a:xfrm>
              <a:off x="5889104" y="3356992"/>
              <a:ext cx="3048872" cy="1752605"/>
            </a:xfrm>
            <a:prstGeom prst="rect">
              <a:avLst/>
            </a:prstGeom>
            <a:ln w="25400">
              <a:solidFill>
                <a:schemeClr val="tx1"/>
              </a:solidFill>
            </a:ln>
          </p:spPr>
        </p:pic>
        <p:sp>
          <p:nvSpPr>
            <p:cNvPr id="53" name="Rectangle 38">
              <a:extLst>
                <a:ext uri="{FF2B5EF4-FFF2-40B4-BE49-F238E27FC236}">
                  <a16:creationId xmlns:a16="http://schemas.microsoft.com/office/drawing/2014/main" id="{9D62DDE3-160D-BACB-2365-71892B0B7EA9}"/>
                </a:ext>
              </a:extLst>
            </p:cNvPr>
            <p:cNvSpPr>
              <a:spLocks noChangeArrowheads="1"/>
            </p:cNvSpPr>
            <p:nvPr/>
          </p:nvSpPr>
          <p:spPr bwMode="auto">
            <a:xfrm>
              <a:off x="5899119" y="3445528"/>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③</a:t>
              </a:r>
              <a:endParaRPr lang="en-US" altLang="ja-JP" sz="2000" dirty="0">
                <a:latin typeface="+mn-ea"/>
                <a:ea typeface="+mn-ea"/>
              </a:endParaRPr>
            </a:p>
          </p:txBody>
        </p:sp>
      </p:grpSp>
      <p:grpSp>
        <p:nvGrpSpPr>
          <p:cNvPr id="6" name="グループ化 5">
            <a:extLst>
              <a:ext uri="{FF2B5EF4-FFF2-40B4-BE49-F238E27FC236}">
                <a16:creationId xmlns:a16="http://schemas.microsoft.com/office/drawing/2014/main" id="{5D64FFD9-CBB5-05FD-56B6-1604C79ED93F}"/>
              </a:ext>
            </a:extLst>
          </p:cNvPr>
          <p:cNvGrpSpPr/>
          <p:nvPr/>
        </p:nvGrpSpPr>
        <p:grpSpPr>
          <a:xfrm>
            <a:off x="5821891" y="3326113"/>
            <a:ext cx="3030765" cy="1604523"/>
            <a:chOff x="6314723" y="3789040"/>
            <a:chExt cx="3030765" cy="1604523"/>
          </a:xfrm>
        </p:grpSpPr>
        <p:pic>
          <p:nvPicPr>
            <p:cNvPr id="44" name="図 43">
              <a:extLst>
                <a:ext uri="{FF2B5EF4-FFF2-40B4-BE49-F238E27FC236}">
                  <a16:creationId xmlns:a16="http://schemas.microsoft.com/office/drawing/2014/main" id="{90382939-688A-487A-1204-14D379A97552}"/>
                </a:ext>
              </a:extLst>
            </p:cNvPr>
            <p:cNvPicPr>
              <a:picLocks noChangeAspect="1"/>
            </p:cNvPicPr>
            <p:nvPr/>
          </p:nvPicPr>
          <p:blipFill>
            <a:blip r:embed="rId8"/>
            <a:stretch>
              <a:fillRect/>
            </a:stretch>
          </p:blipFill>
          <p:spPr>
            <a:xfrm>
              <a:off x="6314723" y="3789040"/>
              <a:ext cx="3030765" cy="1604523"/>
            </a:xfrm>
            <a:prstGeom prst="rect">
              <a:avLst/>
            </a:prstGeom>
            <a:ln w="25400">
              <a:solidFill>
                <a:schemeClr val="tx1"/>
              </a:solidFill>
            </a:ln>
          </p:spPr>
        </p:pic>
        <p:sp>
          <p:nvSpPr>
            <p:cNvPr id="52" name="Rectangle 38">
              <a:extLst>
                <a:ext uri="{FF2B5EF4-FFF2-40B4-BE49-F238E27FC236}">
                  <a16:creationId xmlns:a16="http://schemas.microsoft.com/office/drawing/2014/main" id="{FF8F37CC-6CC9-E9DB-388A-F04A631A7280}"/>
                </a:ext>
              </a:extLst>
            </p:cNvPr>
            <p:cNvSpPr>
              <a:spLocks noChangeArrowheads="1"/>
            </p:cNvSpPr>
            <p:nvPr/>
          </p:nvSpPr>
          <p:spPr bwMode="auto">
            <a:xfrm>
              <a:off x="6334513" y="3789040"/>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②</a:t>
              </a:r>
              <a:endParaRPr lang="en-US" altLang="ja-JP" sz="2000" dirty="0">
                <a:latin typeface="+mn-ea"/>
                <a:ea typeface="+mn-ea"/>
              </a:endParaRPr>
            </a:p>
          </p:txBody>
        </p:sp>
      </p:grpSp>
      <p:grpSp>
        <p:nvGrpSpPr>
          <p:cNvPr id="15" name="グループ化 14">
            <a:extLst>
              <a:ext uri="{FF2B5EF4-FFF2-40B4-BE49-F238E27FC236}">
                <a16:creationId xmlns:a16="http://schemas.microsoft.com/office/drawing/2014/main" id="{B7406553-F954-52A2-731E-16663A6A506F}"/>
              </a:ext>
            </a:extLst>
          </p:cNvPr>
          <p:cNvGrpSpPr/>
          <p:nvPr/>
        </p:nvGrpSpPr>
        <p:grpSpPr>
          <a:xfrm>
            <a:off x="5597441" y="3933056"/>
            <a:ext cx="3027967" cy="2125393"/>
            <a:chOff x="10950815" y="4330866"/>
            <a:chExt cx="3027967" cy="2125393"/>
          </a:xfrm>
        </p:grpSpPr>
        <p:grpSp>
          <p:nvGrpSpPr>
            <p:cNvPr id="5" name="グループ化 4">
              <a:extLst>
                <a:ext uri="{FF2B5EF4-FFF2-40B4-BE49-F238E27FC236}">
                  <a16:creationId xmlns:a16="http://schemas.microsoft.com/office/drawing/2014/main" id="{8CB0642D-ED4B-4824-3525-95481F063920}"/>
                </a:ext>
              </a:extLst>
            </p:cNvPr>
            <p:cNvGrpSpPr/>
            <p:nvPr/>
          </p:nvGrpSpPr>
          <p:grpSpPr>
            <a:xfrm>
              <a:off x="10950815" y="4330866"/>
              <a:ext cx="3027967" cy="2125393"/>
              <a:chOff x="5529064" y="4623519"/>
              <a:chExt cx="3027967" cy="2125393"/>
            </a:xfrm>
          </p:grpSpPr>
          <p:sp>
            <p:nvSpPr>
              <p:cNvPr id="51" name="Rectangle 38">
                <a:extLst>
                  <a:ext uri="{FF2B5EF4-FFF2-40B4-BE49-F238E27FC236}">
                    <a16:creationId xmlns:a16="http://schemas.microsoft.com/office/drawing/2014/main" id="{3244AF59-A067-B4E8-1D15-F1533923E178}"/>
                  </a:ext>
                </a:extLst>
              </p:cNvPr>
              <p:cNvSpPr>
                <a:spLocks noChangeArrowheads="1"/>
              </p:cNvSpPr>
              <p:nvPr/>
            </p:nvSpPr>
            <p:spPr bwMode="auto">
              <a:xfrm>
                <a:off x="5529064" y="4623519"/>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①</a:t>
                </a:r>
                <a:endParaRPr lang="en-US" altLang="ja-JP" sz="2000" dirty="0">
                  <a:latin typeface="+mn-ea"/>
                  <a:ea typeface="+mn-ea"/>
                </a:endParaRPr>
              </a:p>
            </p:txBody>
          </p:sp>
          <p:pic>
            <p:nvPicPr>
              <p:cNvPr id="46" name="図 45">
                <a:extLst>
                  <a:ext uri="{FF2B5EF4-FFF2-40B4-BE49-F238E27FC236}">
                    <a16:creationId xmlns:a16="http://schemas.microsoft.com/office/drawing/2014/main" id="{D3C3A6D5-A3C8-A3AF-41B5-6062E5698623}"/>
                  </a:ext>
                </a:extLst>
              </p:cNvPr>
              <p:cNvPicPr>
                <a:picLocks noChangeAspect="1"/>
              </p:cNvPicPr>
              <p:nvPr/>
            </p:nvPicPr>
            <p:blipFill>
              <a:blip r:embed="rId9"/>
              <a:stretch>
                <a:fillRect/>
              </a:stretch>
            </p:blipFill>
            <p:spPr>
              <a:xfrm>
                <a:off x="5529064" y="4653136"/>
                <a:ext cx="3027967" cy="2095776"/>
              </a:xfrm>
              <a:prstGeom prst="rect">
                <a:avLst/>
              </a:prstGeom>
              <a:ln w="25400">
                <a:solidFill>
                  <a:schemeClr val="tx1"/>
                </a:solidFill>
              </a:ln>
            </p:spPr>
          </p:pic>
        </p:grpSp>
        <p:sp>
          <p:nvSpPr>
            <p:cNvPr id="10" name="Rectangle 38">
              <a:extLst>
                <a:ext uri="{FF2B5EF4-FFF2-40B4-BE49-F238E27FC236}">
                  <a16:creationId xmlns:a16="http://schemas.microsoft.com/office/drawing/2014/main" id="{37AC1AFE-7BA0-87B8-7FC2-71F0BE54B12C}"/>
                </a:ext>
              </a:extLst>
            </p:cNvPr>
            <p:cNvSpPr>
              <a:spLocks noChangeArrowheads="1"/>
            </p:cNvSpPr>
            <p:nvPr/>
          </p:nvSpPr>
          <p:spPr bwMode="auto">
            <a:xfrm>
              <a:off x="10960072" y="4330866"/>
              <a:ext cx="706719" cy="461665"/>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400" dirty="0">
                  <a:latin typeface="+mn-ea"/>
                  <a:ea typeface="+mn-ea"/>
                </a:rPr>
                <a:t>①</a:t>
              </a:r>
              <a:endParaRPr lang="en-US" altLang="ja-JP" sz="2400" dirty="0">
                <a:latin typeface="+mn-ea"/>
                <a:ea typeface="+mn-ea"/>
              </a:endParaRPr>
            </a:p>
          </p:txBody>
        </p:sp>
      </p:grpSp>
    </p:spTree>
    <p:extLst>
      <p:ext uri="{BB962C8B-B14F-4D97-AF65-F5344CB8AC3E}">
        <p14:creationId xmlns:p14="http://schemas.microsoft.com/office/powerpoint/2010/main" val="38632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42ACAA-AF81-4D10-40BF-480F1B657D19}"/>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2FCECF11-EE72-A326-B8C8-57B3CD477868}"/>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6/13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EA1800E0-7BB3-AE8C-DF72-0175DA1871BE}"/>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22</a:t>
            </a:fld>
            <a:endParaRPr lang="en-US" altLang="ja-JP" dirty="0">
              <a:solidFill>
                <a:prstClr val="black"/>
              </a:solidFill>
            </a:endParaRPr>
          </a:p>
        </p:txBody>
      </p:sp>
      <p:sp>
        <p:nvSpPr>
          <p:cNvPr id="2" name="Rectangle 38">
            <a:extLst>
              <a:ext uri="{FF2B5EF4-FFF2-40B4-BE49-F238E27FC236}">
                <a16:creationId xmlns:a16="http://schemas.microsoft.com/office/drawing/2014/main" id="{6B372CED-4CB0-7AC2-8E84-4EECD27EDA69}"/>
              </a:ext>
            </a:extLst>
          </p:cNvPr>
          <p:cNvSpPr>
            <a:spLocks noChangeArrowheads="1"/>
          </p:cNvSpPr>
          <p:nvPr/>
        </p:nvSpPr>
        <p:spPr bwMode="auto">
          <a:xfrm>
            <a:off x="463169" y="847725"/>
            <a:ext cx="8594287" cy="569386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1200"/>
              </a:spcAft>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marL="0" indent="0" eaLnBrk="1" hangingPunct="1">
              <a:spcBef>
                <a:spcPts val="0"/>
              </a:spcBef>
              <a:spcAft>
                <a:spcPts val="1200"/>
              </a:spcAft>
              <a:buClrTx/>
              <a:buSzTx/>
              <a:buNone/>
            </a:pPr>
            <a:r>
              <a:rPr lang="ja-JP" altLang="en-US" sz="2200" b="1" dirty="0">
                <a:latin typeface="+mn-ea"/>
                <a:ea typeface="+mn-ea"/>
              </a:rPr>
              <a:t>■　</a:t>
            </a:r>
            <a:r>
              <a:rPr lang="en-US" altLang="ja-JP" sz="2200" b="1" dirty="0">
                <a:latin typeface="+mn-ea"/>
                <a:ea typeface="+mn-ea"/>
              </a:rPr>
              <a:t>CI-NET LiteS</a:t>
            </a:r>
            <a:r>
              <a:rPr lang="ja-JP" altLang="en-US" sz="2200" b="1" dirty="0">
                <a:latin typeface="+mn-ea"/>
                <a:ea typeface="+mn-ea"/>
              </a:rPr>
              <a:t>実装規約準拠基準について</a:t>
            </a:r>
            <a:endParaRPr lang="en-US" altLang="ja-JP" sz="2200" b="1" dirty="0">
              <a:latin typeface="+mn-ea"/>
              <a:ea typeface="+mn-ea"/>
            </a:endParaRPr>
          </a:p>
          <a:p>
            <a:pPr marL="0" indent="0" eaLnBrk="1" hangingPunct="1">
              <a:spcBef>
                <a:spcPts val="0"/>
              </a:spcBef>
              <a:spcAft>
                <a:spcPts val="0"/>
              </a:spcAft>
              <a:buClrTx/>
              <a:buSzTx/>
              <a:buNone/>
            </a:pPr>
            <a:r>
              <a:rPr lang="ja-JP" altLang="en-US" sz="2000" dirty="0">
                <a:latin typeface="+mn-ea"/>
                <a:ea typeface="+mn-ea"/>
              </a:rPr>
              <a:t>②</a:t>
            </a:r>
            <a:r>
              <a:rPr lang="en-US" altLang="ja-JP" sz="2000" dirty="0">
                <a:latin typeface="+mn-ea"/>
                <a:ea typeface="+mn-ea"/>
              </a:rPr>
              <a:t>CI-NET</a:t>
            </a:r>
            <a:r>
              <a:rPr lang="ja-JP" altLang="en-US" sz="2000" dirty="0">
                <a:latin typeface="+mn-ea"/>
                <a:ea typeface="+mn-ea"/>
              </a:rPr>
              <a:t>利用サービスに関する手引き</a:t>
            </a:r>
            <a:endParaRPr lang="en-US" altLang="ja-JP" sz="2000" dirty="0">
              <a:latin typeface="+mn-ea"/>
              <a:ea typeface="+mn-ea"/>
            </a:endParaRPr>
          </a:p>
          <a:p>
            <a:pPr eaLnBrk="1" hangingPunct="1">
              <a:spcBef>
                <a:spcPts val="0"/>
              </a:spcBef>
              <a:spcAft>
                <a:spcPts val="0"/>
              </a:spcAft>
              <a:buClrTx/>
              <a:buSzTx/>
              <a:buFont typeface="Wingdings" panose="05000000000000000000" pitchFamily="2" charset="2"/>
              <a:buChar char="l"/>
            </a:pPr>
            <a:r>
              <a:rPr lang="ja-JP" altLang="en-US" sz="2000" dirty="0">
                <a:latin typeface="+mn-ea"/>
                <a:ea typeface="+mn-ea"/>
              </a:rPr>
              <a:t>準拠の考え方とサービス（２つのサービスを認定）</a:t>
            </a:r>
            <a:endParaRPr lang="en-US" altLang="ja-JP" sz="2000" dirty="0">
              <a:latin typeface="+mn-ea"/>
              <a:ea typeface="+mn-ea"/>
            </a:endParaRPr>
          </a:p>
          <a:p>
            <a:pPr marL="0" indent="0" eaLnBrk="1" hangingPunct="1">
              <a:spcBef>
                <a:spcPts val="0"/>
              </a:spcBef>
              <a:spcAft>
                <a:spcPts val="0"/>
              </a:spcAft>
              <a:buClrTx/>
              <a:buSzTx/>
              <a:buNone/>
            </a:pPr>
            <a:r>
              <a:rPr lang="ja-JP" altLang="en-US" sz="2000" dirty="0">
                <a:latin typeface="+mn-ea"/>
                <a:ea typeface="+mn-ea"/>
              </a:rPr>
              <a:t>　　・</a:t>
            </a:r>
            <a:r>
              <a:rPr lang="en-US" altLang="ja-JP" sz="2000" dirty="0">
                <a:solidFill>
                  <a:srgbClr val="FF0000"/>
                </a:solidFill>
                <a:latin typeface="+mn-ea"/>
                <a:ea typeface="+mn-ea"/>
              </a:rPr>
              <a:t>CI-NET</a:t>
            </a:r>
            <a:r>
              <a:rPr lang="ja-JP" altLang="en-US" sz="2000" dirty="0">
                <a:solidFill>
                  <a:srgbClr val="FF0000"/>
                </a:solidFill>
                <a:latin typeface="+mn-ea"/>
                <a:ea typeface="+mn-ea"/>
              </a:rPr>
              <a:t>サービス</a:t>
            </a:r>
            <a:r>
              <a:rPr lang="ja-JP" altLang="en-US" sz="2000" dirty="0">
                <a:latin typeface="+mn-ea"/>
                <a:ea typeface="+mn-ea"/>
              </a:rPr>
              <a:t>：通信とデータ項目規約の両方に準拠したサービス</a:t>
            </a:r>
            <a:endParaRPr lang="en-US" altLang="ja-JP" sz="2000" dirty="0">
              <a:latin typeface="+mn-ea"/>
              <a:ea typeface="+mn-ea"/>
            </a:endParaRPr>
          </a:p>
          <a:p>
            <a:pPr marL="0" indent="0" eaLnBrk="1" hangingPunct="1">
              <a:spcBef>
                <a:spcPts val="0"/>
              </a:spcBef>
              <a:spcAft>
                <a:spcPts val="0"/>
              </a:spcAft>
              <a:buClrTx/>
              <a:buSzTx/>
              <a:buNone/>
            </a:pPr>
            <a:r>
              <a:rPr lang="ja-JP" altLang="en-US" sz="2000" dirty="0">
                <a:latin typeface="+mn-ea"/>
                <a:ea typeface="+mn-ea"/>
              </a:rPr>
              <a:t>　　・</a:t>
            </a:r>
            <a:r>
              <a:rPr lang="en-US" altLang="ja-JP" sz="2000" dirty="0">
                <a:solidFill>
                  <a:srgbClr val="FF0000"/>
                </a:solidFill>
                <a:latin typeface="+mn-ea"/>
                <a:ea typeface="+mn-ea"/>
              </a:rPr>
              <a:t>CI-NET</a:t>
            </a:r>
            <a:r>
              <a:rPr lang="ja-JP" altLang="en-US" sz="2000" dirty="0">
                <a:solidFill>
                  <a:srgbClr val="FF0000"/>
                </a:solidFill>
                <a:latin typeface="+mn-ea"/>
                <a:ea typeface="+mn-ea"/>
              </a:rPr>
              <a:t>限定型サービス</a:t>
            </a:r>
            <a:r>
              <a:rPr lang="ja-JP" altLang="en-US" sz="2000" dirty="0">
                <a:latin typeface="+mn-ea"/>
                <a:ea typeface="+mn-ea"/>
              </a:rPr>
              <a:t>：データ項目規約のみに準拠したサービス</a:t>
            </a:r>
            <a:endParaRPr lang="en-US" altLang="ja-JP" sz="2000" dirty="0">
              <a:latin typeface="+mn-ea"/>
              <a:ea typeface="+mn-ea"/>
            </a:endParaRPr>
          </a:p>
          <a:p>
            <a:pPr eaLnBrk="1" hangingPunct="1">
              <a:spcBef>
                <a:spcPts val="0"/>
              </a:spcBef>
              <a:spcAft>
                <a:spcPts val="0"/>
              </a:spcAft>
              <a:buClrTx/>
              <a:buSzTx/>
              <a:buFont typeface="Wingdings" panose="05000000000000000000" pitchFamily="2" charset="2"/>
              <a:buChar char="l"/>
            </a:pPr>
            <a:r>
              <a:rPr lang="ja-JP" altLang="en-US" sz="2000" dirty="0">
                <a:latin typeface="+mn-ea"/>
                <a:ea typeface="+mn-ea"/>
              </a:rPr>
              <a:t>企業識別コードと電子証明書</a:t>
            </a:r>
            <a:endParaRPr lang="en-US" altLang="ja-JP" sz="2000" dirty="0">
              <a:latin typeface="+mn-ea"/>
              <a:ea typeface="+mn-ea"/>
            </a:endParaRPr>
          </a:p>
          <a:p>
            <a:pPr marL="0" indent="0" eaLnBrk="1" hangingPunct="1">
              <a:spcBef>
                <a:spcPts val="0"/>
              </a:spcBef>
              <a:spcAft>
                <a:spcPts val="0"/>
              </a:spcAft>
              <a:buClrTx/>
              <a:buSzTx/>
              <a:buNone/>
            </a:pPr>
            <a:r>
              <a:rPr lang="ja-JP" altLang="en-US" sz="2000" dirty="0">
                <a:latin typeface="+mn-ea"/>
                <a:ea typeface="+mn-ea"/>
              </a:rPr>
              <a:t>　　取引先を識別する</a:t>
            </a:r>
            <a:r>
              <a:rPr lang="ja-JP" altLang="en-US" sz="2000" dirty="0">
                <a:solidFill>
                  <a:srgbClr val="FF0000"/>
                </a:solidFill>
                <a:latin typeface="+mn-ea"/>
                <a:ea typeface="+mn-ea"/>
              </a:rPr>
              <a:t>標準企業コード</a:t>
            </a:r>
            <a:r>
              <a:rPr lang="ja-JP" altLang="en-US" sz="2000" dirty="0">
                <a:latin typeface="+mn-ea"/>
                <a:ea typeface="+mn-ea"/>
              </a:rPr>
              <a:t>と電子契約のために、</a:t>
            </a:r>
            <a:endParaRPr lang="en-US" altLang="ja-JP" sz="2000" dirty="0">
              <a:latin typeface="+mn-ea"/>
              <a:ea typeface="+mn-ea"/>
            </a:endParaRPr>
          </a:p>
          <a:p>
            <a:pPr marL="354013" indent="0" eaLnBrk="1" hangingPunct="1">
              <a:spcBef>
                <a:spcPts val="0"/>
              </a:spcBef>
              <a:spcAft>
                <a:spcPts val="0"/>
              </a:spcAft>
              <a:buClrTx/>
              <a:buSzTx/>
              <a:buNone/>
            </a:pPr>
            <a:r>
              <a:rPr lang="en-US" altLang="ja-JP" sz="2000" dirty="0">
                <a:solidFill>
                  <a:srgbClr val="FF0000"/>
                </a:solidFill>
                <a:latin typeface="+mn-ea"/>
                <a:ea typeface="+mn-ea"/>
              </a:rPr>
              <a:t>CI-NET</a:t>
            </a:r>
            <a:r>
              <a:rPr lang="ja-JP" altLang="en-US" sz="2000" dirty="0">
                <a:solidFill>
                  <a:srgbClr val="FF0000"/>
                </a:solidFill>
                <a:latin typeface="+mn-ea"/>
                <a:ea typeface="+mn-ea"/>
              </a:rPr>
              <a:t>電子証明書</a:t>
            </a:r>
            <a:r>
              <a:rPr lang="ja-JP" altLang="en-US" sz="2000" dirty="0">
                <a:latin typeface="+mn-ea"/>
                <a:ea typeface="+mn-ea"/>
              </a:rPr>
              <a:t>が必須</a:t>
            </a:r>
            <a:endParaRPr lang="en-US" altLang="ja-JP" sz="2000" dirty="0">
              <a:latin typeface="+mn-ea"/>
              <a:ea typeface="+mn-ea"/>
            </a:endParaRPr>
          </a:p>
          <a:p>
            <a:pPr eaLnBrk="1" hangingPunct="1">
              <a:spcBef>
                <a:spcPts val="0"/>
              </a:spcBef>
              <a:spcAft>
                <a:spcPts val="0"/>
              </a:spcAft>
              <a:buClrTx/>
              <a:buSzTx/>
              <a:buFont typeface="Wingdings" panose="05000000000000000000" pitchFamily="2" charset="2"/>
              <a:buChar char="l"/>
            </a:pPr>
            <a:r>
              <a:rPr lang="ja-JP" altLang="en-US" sz="2000" dirty="0">
                <a:latin typeface="+mn-ea"/>
                <a:ea typeface="+mn-ea"/>
              </a:rPr>
              <a:t>試験</a:t>
            </a:r>
            <a:endParaRPr lang="en-US" altLang="ja-JP" sz="2000" dirty="0">
              <a:latin typeface="+mn-ea"/>
              <a:ea typeface="+mn-ea"/>
            </a:endParaRPr>
          </a:p>
          <a:p>
            <a:pPr marL="354013" indent="-354013" eaLnBrk="1" hangingPunct="1">
              <a:spcBef>
                <a:spcPts val="0"/>
              </a:spcBef>
              <a:spcAft>
                <a:spcPts val="0"/>
              </a:spcAft>
              <a:buClrTx/>
              <a:buSzTx/>
              <a:buNone/>
            </a:pPr>
            <a:r>
              <a:rPr lang="ja-JP" altLang="en-US" sz="2000" dirty="0">
                <a:latin typeface="+mn-ea"/>
                <a:ea typeface="+mn-ea"/>
              </a:rPr>
              <a:t>　　</a:t>
            </a:r>
            <a:r>
              <a:rPr lang="ja-JP" altLang="en-US" sz="2000" dirty="0">
                <a:solidFill>
                  <a:srgbClr val="FF0000"/>
                </a:solidFill>
                <a:latin typeface="+mn-ea"/>
                <a:ea typeface="+mn-ea"/>
              </a:rPr>
              <a:t>チェックシート</a:t>
            </a:r>
            <a:r>
              <a:rPr lang="ja-JP" altLang="en-US" sz="2000" dirty="0">
                <a:latin typeface="+mn-ea"/>
                <a:ea typeface="+mn-ea"/>
              </a:rPr>
              <a:t>（適合性試験チェックシート、相互運用性試験チェックシート）を</a:t>
            </a:r>
            <a:endParaRPr lang="en-US" altLang="ja-JP" sz="2000" dirty="0">
              <a:latin typeface="+mn-ea"/>
              <a:ea typeface="+mn-ea"/>
            </a:endParaRPr>
          </a:p>
          <a:p>
            <a:pPr marL="354013" indent="0" eaLnBrk="1" hangingPunct="1">
              <a:spcBef>
                <a:spcPts val="0"/>
              </a:spcBef>
              <a:spcAft>
                <a:spcPts val="0"/>
              </a:spcAft>
              <a:buClrTx/>
              <a:buSzTx/>
              <a:buNone/>
            </a:pPr>
            <a:r>
              <a:rPr lang="ja-JP" altLang="en-US" sz="2000" dirty="0">
                <a:latin typeface="+mn-ea"/>
                <a:ea typeface="+mn-ea"/>
              </a:rPr>
              <a:t>利用した</a:t>
            </a:r>
            <a:r>
              <a:rPr lang="ja-JP" altLang="en-US" sz="2000" dirty="0">
                <a:solidFill>
                  <a:srgbClr val="FF0000"/>
                </a:solidFill>
                <a:latin typeface="+mn-ea"/>
                <a:ea typeface="+mn-ea"/>
              </a:rPr>
              <a:t>セルフチェック</a:t>
            </a:r>
          </a:p>
          <a:p>
            <a:pPr eaLnBrk="1" hangingPunct="1">
              <a:spcBef>
                <a:spcPts val="0"/>
              </a:spcBef>
              <a:spcAft>
                <a:spcPts val="0"/>
              </a:spcAft>
              <a:buClrTx/>
              <a:buSzTx/>
              <a:buFont typeface="Wingdings" panose="05000000000000000000" pitchFamily="2" charset="2"/>
              <a:buChar char="l"/>
            </a:pPr>
            <a:r>
              <a:rPr lang="ja-JP" altLang="en-US" sz="2000" dirty="0">
                <a:latin typeface="+mn-ea"/>
                <a:ea typeface="+mn-ea"/>
              </a:rPr>
              <a:t>審議・承認</a:t>
            </a:r>
            <a:endParaRPr lang="en-US" altLang="ja-JP" sz="2000" dirty="0">
              <a:latin typeface="+mn-ea"/>
              <a:ea typeface="+mn-ea"/>
            </a:endParaRPr>
          </a:p>
          <a:p>
            <a:pPr marL="0" indent="0" eaLnBrk="1" hangingPunct="1">
              <a:spcBef>
                <a:spcPts val="0"/>
              </a:spcBef>
              <a:spcAft>
                <a:spcPts val="0"/>
              </a:spcAft>
              <a:buClrTx/>
              <a:buSzTx/>
              <a:buNone/>
            </a:pPr>
            <a:r>
              <a:rPr lang="ja-JP" altLang="en-US" sz="2000" dirty="0">
                <a:latin typeface="+mn-ea"/>
                <a:ea typeface="+mn-ea"/>
              </a:rPr>
              <a:t>　　</a:t>
            </a:r>
            <a:r>
              <a:rPr lang="ja-JP" altLang="en-US" sz="2000" dirty="0">
                <a:solidFill>
                  <a:srgbClr val="FF0000"/>
                </a:solidFill>
                <a:latin typeface="+mn-ea"/>
                <a:ea typeface="+mn-ea"/>
              </a:rPr>
              <a:t>審査・承認の工程と対象者</a:t>
            </a:r>
            <a:r>
              <a:rPr lang="ja-JP" altLang="en-US" sz="2000" dirty="0">
                <a:latin typeface="+mn-ea"/>
                <a:ea typeface="+mn-ea"/>
              </a:rPr>
              <a:t>および具体的な審議・承認方法を明記</a:t>
            </a:r>
            <a:endParaRPr lang="en-US" altLang="ja-JP" sz="2000" dirty="0">
              <a:latin typeface="+mn-ea"/>
              <a:ea typeface="+mn-ea"/>
            </a:endParaRPr>
          </a:p>
          <a:p>
            <a:pPr eaLnBrk="1" hangingPunct="1">
              <a:spcBef>
                <a:spcPts val="0"/>
              </a:spcBef>
              <a:spcAft>
                <a:spcPts val="0"/>
              </a:spcAft>
              <a:buClrTx/>
              <a:buSzTx/>
              <a:buFont typeface="Wingdings" panose="05000000000000000000" pitchFamily="2" charset="2"/>
              <a:buChar char="l"/>
            </a:pPr>
            <a:r>
              <a:rPr lang="ja-JP" altLang="en-US" sz="2000" dirty="0">
                <a:latin typeface="+mn-ea"/>
                <a:ea typeface="+mn-ea"/>
              </a:rPr>
              <a:t>費用</a:t>
            </a:r>
            <a:endParaRPr lang="en-US" altLang="ja-JP" sz="2000" dirty="0">
              <a:latin typeface="+mn-ea"/>
              <a:ea typeface="+mn-ea"/>
            </a:endParaRPr>
          </a:p>
          <a:p>
            <a:pPr marL="354013" indent="-354013" eaLnBrk="1" hangingPunct="1">
              <a:spcBef>
                <a:spcPts val="0"/>
              </a:spcBef>
              <a:spcAft>
                <a:spcPts val="0"/>
              </a:spcAft>
              <a:buClrTx/>
              <a:buSzTx/>
              <a:buNone/>
            </a:pPr>
            <a:r>
              <a:rPr lang="ja-JP" altLang="en-US" sz="2000" dirty="0">
                <a:latin typeface="+mn-ea"/>
                <a:ea typeface="+mn-ea"/>
              </a:rPr>
              <a:t>　　サービスの提供を検討しているベンダ</a:t>
            </a:r>
            <a:r>
              <a:rPr lang="en-US" altLang="ja-JP" sz="2000" dirty="0">
                <a:latin typeface="+mn-ea"/>
                <a:ea typeface="+mn-ea"/>
              </a:rPr>
              <a:t>(</a:t>
            </a:r>
            <a:r>
              <a:rPr lang="ja-JP" altLang="en-US" sz="2000" dirty="0">
                <a:latin typeface="+mn-ea"/>
                <a:ea typeface="+mn-ea"/>
              </a:rPr>
              <a:t>サービス</a:t>
            </a:r>
            <a:r>
              <a:rPr lang="en-US" altLang="ja-JP" sz="2000" dirty="0">
                <a:latin typeface="+mn-ea"/>
                <a:ea typeface="+mn-ea"/>
              </a:rPr>
              <a:t>)</a:t>
            </a:r>
            <a:r>
              <a:rPr lang="ja-JP" altLang="en-US" sz="2000" dirty="0">
                <a:latin typeface="+mn-ea"/>
                <a:ea typeface="+mn-ea"/>
              </a:rPr>
              <a:t>が、</a:t>
            </a:r>
            <a:endParaRPr lang="en-US" altLang="ja-JP" sz="2000" dirty="0">
              <a:latin typeface="+mn-ea"/>
              <a:ea typeface="+mn-ea"/>
            </a:endParaRPr>
          </a:p>
          <a:p>
            <a:pPr marL="354013" indent="0" eaLnBrk="1" hangingPunct="1">
              <a:spcBef>
                <a:spcPts val="0"/>
              </a:spcBef>
              <a:spcAft>
                <a:spcPts val="0"/>
              </a:spcAft>
              <a:buClrTx/>
              <a:buSzTx/>
              <a:buNone/>
            </a:pPr>
            <a:r>
              <a:rPr lang="ja-JP" altLang="en-US" sz="2000" dirty="0">
                <a:solidFill>
                  <a:srgbClr val="FF0000"/>
                </a:solidFill>
                <a:latin typeface="+mn-ea"/>
                <a:ea typeface="+mn-ea"/>
              </a:rPr>
              <a:t>試験および審査に係る費用を負担</a:t>
            </a:r>
            <a:endParaRPr lang="en-US" altLang="ja-JP" sz="2000" dirty="0">
              <a:solidFill>
                <a:srgbClr val="FF0000"/>
              </a:solidFill>
              <a:latin typeface="+mn-ea"/>
              <a:ea typeface="+mn-ea"/>
            </a:endParaRPr>
          </a:p>
        </p:txBody>
      </p:sp>
    </p:spTree>
    <p:extLst>
      <p:ext uri="{BB962C8B-B14F-4D97-AF65-F5344CB8AC3E}">
        <p14:creationId xmlns:p14="http://schemas.microsoft.com/office/powerpoint/2010/main" val="1997621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93D0A-13D4-ED90-0456-EDEC4E66DFFD}"/>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6FFB54F5-C6DA-244A-90AD-EBD0ED575685}"/>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7/13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D54D6143-3098-81FE-567A-38084ECF2E69}"/>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23</a:t>
            </a:fld>
            <a:endParaRPr lang="en-US" altLang="ja-JP" dirty="0">
              <a:solidFill>
                <a:prstClr val="black"/>
              </a:solidFill>
            </a:endParaRPr>
          </a:p>
        </p:txBody>
      </p:sp>
      <p:sp>
        <p:nvSpPr>
          <p:cNvPr id="2" name="Rectangle 38">
            <a:extLst>
              <a:ext uri="{FF2B5EF4-FFF2-40B4-BE49-F238E27FC236}">
                <a16:creationId xmlns:a16="http://schemas.microsoft.com/office/drawing/2014/main" id="{627FF869-FEAA-9804-4EDA-DC8CAACDD155}"/>
              </a:ext>
            </a:extLst>
          </p:cNvPr>
          <p:cNvSpPr>
            <a:spLocks noChangeArrowheads="1"/>
          </p:cNvSpPr>
          <p:nvPr/>
        </p:nvSpPr>
        <p:spPr bwMode="auto">
          <a:xfrm>
            <a:off x="493481" y="847725"/>
            <a:ext cx="9412519" cy="81560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a:t>
            </a:r>
            <a:r>
              <a:rPr lang="ja-JP" altLang="en-US" sz="2200" b="1" dirty="0">
                <a:latin typeface="+mn-ea"/>
                <a:ea typeface="+mn-ea"/>
              </a:rPr>
              <a:t>１</a:t>
            </a:r>
            <a:r>
              <a:rPr lang="en-US" altLang="ja-JP" sz="2200" b="1" dirty="0">
                <a:latin typeface="+mn-ea"/>
                <a:ea typeface="+mn-ea"/>
              </a:rPr>
              <a:t>)CI-NET LiteS</a:t>
            </a:r>
            <a:r>
              <a:rPr lang="ja-JP" altLang="en-US" sz="2200" b="1" dirty="0">
                <a:latin typeface="+mn-ea"/>
                <a:ea typeface="+mn-ea"/>
              </a:rPr>
              <a:t>実装規約のメンテナンス</a:t>
            </a:r>
            <a:endParaRPr lang="en-US" altLang="ja-JP" sz="2200" b="1" dirty="0">
              <a:latin typeface="+mn-ea"/>
              <a:ea typeface="+mn-ea"/>
            </a:endParaRPr>
          </a:p>
          <a:p>
            <a:pPr eaLnBrk="1" hangingPunct="1">
              <a:spcBef>
                <a:spcPts val="0"/>
              </a:spcBef>
              <a:spcAft>
                <a:spcPts val="600"/>
              </a:spcAft>
              <a:buClrTx/>
              <a:buSzTx/>
              <a:buFont typeface="Wingdings" panose="05000000000000000000" pitchFamily="2" charset="2"/>
              <a:buChar char="l"/>
            </a:pPr>
            <a:r>
              <a:rPr lang="ja-JP" altLang="en-US" sz="2000" dirty="0">
                <a:latin typeface="+mn-ea"/>
                <a:ea typeface="+mn-ea"/>
              </a:rPr>
              <a:t>⑥</a:t>
            </a:r>
            <a:r>
              <a:rPr lang="zh-TW" altLang="en-US" sz="2000" dirty="0">
                <a:latin typeface="+mn-ea"/>
                <a:ea typeface="+mn-ea"/>
              </a:rPr>
              <a:t>申請書兼試験結果報告書</a:t>
            </a:r>
            <a:r>
              <a:rPr lang="ja-JP" altLang="en-US" sz="2000" dirty="0">
                <a:latin typeface="+mn-ea"/>
                <a:ea typeface="+mn-ea"/>
              </a:rPr>
              <a:t>、⑦認定書　および　</a:t>
            </a:r>
            <a:r>
              <a:rPr lang="en-US" altLang="ja-JP" sz="2000" dirty="0">
                <a:latin typeface="+mn-ea"/>
                <a:ea typeface="+mn-ea"/>
              </a:rPr>
              <a:t>CI-NET</a:t>
            </a:r>
            <a:r>
              <a:rPr lang="ja-JP" altLang="en-US" sz="2000" dirty="0">
                <a:latin typeface="+mn-ea"/>
                <a:ea typeface="+mn-ea"/>
              </a:rPr>
              <a:t>ホームページの関係</a:t>
            </a:r>
            <a:endParaRPr lang="en-US" altLang="ja-JP" sz="2000" dirty="0">
              <a:latin typeface="+mn-ea"/>
              <a:ea typeface="+mn-ea"/>
            </a:endParaRPr>
          </a:p>
        </p:txBody>
      </p:sp>
      <p:pic>
        <p:nvPicPr>
          <p:cNvPr id="7" name="図 6">
            <a:extLst>
              <a:ext uri="{FF2B5EF4-FFF2-40B4-BE49-F238E27FC236}">
                <a16:creationId xmlns:a16="http://schemas.microsoft.com/office/drawing/2014/main" id="{636241AF-961A-3543-3DAD-2B4BCE42A031}"/>
              </a:ext>
            </a:extLst>
          </p:cNvPr>
          <p:cNvPicPr>
            <a:picLocks noChangeAspect="1"/>
          </p:cNvPicPr>
          <p:nvPr/>
        </p:nvPicPr>
        <p:blipFill>
          <a:blip r:embed="rId2"/>
          <a:stretch>
            <a:fillRect/>
          </a:stretch>
        </p:blipFill>
        <p:spPr>
          <a:xfrm>
            <a:off x="1207585" y="1860883"/>
            <a:ext cx="2700533" cy="4159645"/>
          </a:xfrm>
          <a:prstGeom prst="rect">
            <a:avLst/>
          </a:prstGeom>
          <a:ln w="25400">
            <a:solidFill>
              <a:schemeClr val="tx1"/>
            </a:solidFill>
          </a:ln>
        </p:spPr>
      </p:pic>
      <p:pic>
        <p:nvPicPr>
          <p:cNvPr id="13" name="図 12">
            <a:extLst>
              <a:ext uri="{FF2B5EF4-FFF2-40B4-BE49-F238E27FC236}">
                <a16:creationId xmlns:a16="http://schemas.microsoft.com/office/drawing/2014/main" id="{FBBD4F4C-B3BA-9DAB-0184-F878018FFA9E}"/>
              </a:ext>
            </a:extLst>
          </p:cNvPr>
          <p:cNvPicPr>
            <a:picLocks noChangeAspect="1"/>
          </p:cNvPicPr>
          <p:nvPr/>
        </p:nvPicPr>
        <p:blipFill>
          <a:blip r:embed="rId3"/>
          <a:stretch>
            <a:fillRect/>
          </a:stretch>
        </p:blipFill>
        <p:spPr>
          <a:xfrm>
            <a:off x="6098688" y="1861643"/>
            <a:ext cx="2814752" cy="4159645"/>
          </a:xfrm>
          <a:prstGeom prst="rect">
            <a:avLst/>
          </a:prstGeom>
          <a:ln w="25400">
            <a:solidFill>
              <a:schemeClr val="dk1"/>
            </a:solidFill>
          </a:ln>
        </p:spPr>
      </p:pic>
      <p:sp>
        <p:nvSpPr>
          <p:cNvPr id="8" name="矢印: 右 7">
            <a:extLst>
              <a:ext uri="{FF2B5EF4-FFF2-40B4-BE49-F238E27FC236}">
                <a16:creationId xmlns:a16="http://schemas.microsoft.com/office/drawing/2014/main" id="{7EDF68AF-FED1-02D4-1F3C-A4E9ADE065C1}"/>
              </a:ext>
            </a:extLst>
          </p:cNvPr>
          <p:cNvSpPr/>
          <p:nvPr/>
        </p:nvSpPr>
        <p:spPr bwMode="auto">
          <a:xfrm>
            <a:off x="3728864" y="3436649"/>
            <a:ext cx="2499194" cy="1534680"/>
          </a:xfrm>
          <a:prstGeom prst="rightArrow">
            <a:avLst>
              <a:gd name="adj1" fmla="val 76678"/>
              <a:gd name="adj2" fmla="val 26836"/>
            </a:avLst>
          </a:prstGeom>
          <a:solidFill>
            <a:schemeClr val="accent1">
              <a:lumMod val="20000"/>
              <a:lumOff val="80000"/>
            </a:schemeClr>
          </a:solidFill>
          <a:ln w="25400" cap="flat" cmpd="sng" algn="ctr">
            <a:solidFill>
              <a:schemeClr val="accent2">
                <a:lumMod val="75000"/>
              </a:schemeClr>
            </a:solidFill>
            <a:prstDash val="solid"/>
            <a:round/>
            <a:headEnd type="none" w="med" len="med"/>
            <a:tailEnd type="none" w="med" len="med"/>
          </a:ln>
          <a:effectLst/>
        </p:spPr>
        <p:txBody>
          <a:bodyPr vert="horz" wrap="square" lIns="36000" tIns="36000" rIns="36000" bIns="36000" numCol="1" rtlCol="0" anchor="t" anchorCtr="0" compatLnSpc="1">
            <a:prstTxWarp prst="textNoShape">
              <a:avLst/>
            </a:prstTxWarp>
            <a:spAutoFit/>
          </a:bodyPr>
          <a:lstStyle/>
          <a:p>
            <a:pPr marR="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申請内容を、そのまま認定内容に表示。</a:t>
            </a:r>
            <a:endParaRPr kumimoji="1" lang="en-US" altLang="ja-JP" sz="1800" b="0" i="0" u="none" strike="noStrike" cap="none" normalizeH="0" baseline="0" dirty="0">
              <a:ln>
                <a:noFill/>
              </a:ln>
              <a:solidFill>
                <a:schemeClr val="tx1"/>
              </a:solidFill>
              <a:effectLst/>
              <a:latin typeface="Arial" charset="0"/>
              <a:ea typeface="ＭＳ Ｐゴシック" pitchFamily="50" charset="-128"/>
            </a:endParaRPr>
          </a:p>
          <a:p>
            <a:pPr marR="0" algn="l" defTabSz="914400" rtl="0" eaLnBrk="1" fontAlgn="base" latinLnBrk="0" hangingPunct="1">
              <a:lnSpc>
                <a:spcPct val="100000"/>
              </a:lnSpc>
              <a:spcBef>
                <a:spcPct val="0"/>
              </a:spcBef>
              <a:spcAft>
                <a:spcPct val="0"/>
              </a:spcAft>
              <a:buClrTx/>
              <a:buSzTx/>
              <a:buFontTx/>
              <a:buNone/>
              <a:tabLst/>
            </a:pPr>
            <a:r>
              <a:rPr lang="ja-JP" altLang="en-US" dirty="0"/>
              <a:t>認定内容を、</a:t>
            </a:r>
            <a:r>
              <a:rPr lang="en-US" altLang="ja-JP" dirty="0">
                <a:solidFill>
                  <a:srgbClr val="FF0000"/>
                </a:solidFill>
              </a:rPr>
              <a:t>CI-NET</a:t>
            </a:r>
            <a:r>
              <a:rPr lang="ja-JP" altLang="en-US" dirty="0">
                <a:solidFill>
                  <a:srgbClr val="FF0000"/>
                </a:solidFill>
              </a:rPr>
              <a:t>ホームページに公開</a:t>
            </a:r>
            <a:r>
              <a:rPr lang="ja-JP" altLang="en-US" dirty="0"/>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p:txBody>
      </p:sp>
      <p:sp>
        <p:nvSpPr>
          <p:cNvPr id="5" name="Rectangle 38">
            <a:extLst>
              <a:ext uri="{FF2B5EF4-FFF2-40B4-BE49-F238E27FC236}">
                <a16:creationId xmlns:a16="http://schemas.microsoft.com/office/drawing/2014/main" id="{6B5BADC7-C8C8-28F7-6276-F4559FF2A03A}"/>
              </a:ext>
            </a:extLst>
          </p:cNvPr>
          <p:cNvSpPr>
            <a:spLocks noChangeArrowheads="1"/>
          </p:cNvSpPr>
          <p:nvPr/>
        </p:nvSpPr>
        <p:spPr bwMode="auto">
          <a:xfrm>
            <a:off x="776536" y="1787495"/>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⑥</a:t>
            </a:r>
            <a:endParaRPr lang="en-US" altLang="ja-JP" sz="2000" dirty="0">
              <a:latin typeface="+mn-ea"/>
              <a:ea typeface="+mn-ea"/>
            </a:endParaRPr>
          </a:p>
        </p:txBody>
      </p:sp>
      <p:sp>
        <p:nvSpPr>
          <p:cNvPr id="6" name="Rectangle 38">
            <a:extLst>
              <a:ext uri="{FF2B5EF4-FFF2-40B4-BE49-F238E27FC236}">
                <a16:creationId xmlns:a16="http://schemas.microsoft.com/office/drawing/2014/main" id="{B510AF50-776B-566D-016D-CEBE1C4B4701}"/>
              </a:ext>
            </a:extLst>
          </p:cNvPr>
          <p:cNvSpPr>
            <a:spLocks noChangeArrowheads="1"/>
          </p:cNvSpPr>
          <p:nvPr/>
        </p:nvSpPr>
        <p:spPr bwMode="auto">
          <a:xfrm>
            <a:off x="5673080" y="1844824"/>
            <a:ext cx="706719" cy="400110"/>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ja-JP" altLang="en-US" sz="2000" dirty="0">
                <a:latin typeface="+mn-ea"/>
                <a:ea typeface="+mn-ea"/>
              </a:rPr>
              <a:t>⑦</a:t>
            </a:r>
            <a:endParaRPr lang="en-US" altLang="ja-JP" sz="2000" dirty="0">
              <a:latin typeface="+mn-ea"/>
              <a:ea typeface="+mn-ea"/>
            </a:endParaRPr>
          </a:p>
        </p:txBody>
      </p:sp>
    </p:spTree>
    <p:extLst>
      <p:ext uri="{BB962C8B-B14F-4D97-AF65-F5344CB8AC3E}">
        <p14:creationId xmlns:p14="http://schemas.microsoft.com/office/powerpoint/2010/main" val="4002966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8F323-244B-8B28-9BE5-6D3D0B8DFDDD}"/>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34E8F521-0207-F901-6135-612D7EEB50F5}"/>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8/13</a:t>
            </a:r>
            <a:r>
              <a:rPr lang="en-US" altLang="ja-JP" sz="3200" dirty="0">
                <a:latin typeface="+mn-ea"/>
                <a:ea typeface="+mn-ea"/>
              </a:rPr>
              <a:t>)</a:t>
            </a:r>
            <a:endParaRPr lang="ja-JP" altLang="en-US" sz="3200" dirty="0">
              <a:latin typeface="+mn-ea"/>
              <a:ea typeface="+mn-ea"/>
            </a:endParaRPr>
          </a:p>
        </p:txBody>
      </p:sp>
      <p:sp>
        <p:nvSpPr>
          <p:cNvPr id="2" name="Rectangle 38">
            <a:extLst>
              <a:ext uri="{FF2B5EF4-FFF2-40B4-BE49-F238E27FC236}">
                <a16:creationId xmlns:a16="http://schemas.microsoft.com/office/drawing/2014/main" id="{F1065BF9-E2B4-A812-6699-11AD1089CC8A}"/>
              </a:ext>
            </a:extLst>
          </p:cNvPr>
          <p:cNvSpPr>
            <a:spLocks noChangeArrowheads="1"/>
          </p:cNvSpPr>
          <p:nvPr/>
        </p:nvSpPr>
        <p:spPr bwMode="auto">
          <a:xfrm>
            <a:off x="416497" y="847725"/>
            <a:ext cx="4752528" cy="2908489"/>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(2)CI-NET</a:t>
            </a:r>
            <a:r>
              <a:rPr lang="ja-JP" altLang="en-US" sz="2200" b="1" dirty="0">
                <a:latin typeface="+mn-ea"/>
                <a:ea typeface="+mn-ea"/>
              </a:rPr>
              <a:t>利用に関連する法令や</a:t>
            </a:r>
            <a:br>
              <a:rPr lang="en-US" altLang="ja-JP" sz="2200" b="1" dirty="0">
                <a:latin typeface="+mn-ea"/>
                <a:ea typeface="+mn-ea"/>
              </a:rPr>
            </a:br>
            <a:r>
              <a:rPr lang="ja-JP" altLang="en-US" sz="2200" b="1" dirty="0">
                <a:latin typeface="+mn-ea"/>
                <a:ea typeface="+mn-ea"/>
              </a:rPr>
              <a:t>　　　施策への対応</a:t>
            </a:r>
            <a:endParaRPr lang="en-US" altLang="ja-JP" sz="2200" b="1" dirty="0">
              <a:latin typeface="+mn-ea"/>
              <a:ea typeface="+mn-ea"/>
            </a:endParaRPr>
          </a:p>
          <a:p>
            <a:pPr eaLnBrk="1" hangingPunct="1">
              <a:spcBef>
                <a:spcPts val="0"/>
              </a:spcBef>
              <a:spcAft>
                <a:spcPts val="600"/>
              </a:spcAft>
              <a:buClrTx/>
              <a:buSzTx/>
            </a:pPr>
            <a:r>
              <a:rPr lang="ja-JP" altLang="en-US" sz="2200" dirty="0">
                <a:latin typeface="+mn-ea"/>
                <a:ea typeface="+mn-ea"/>
              </a:rPr>
              <a:t>電子帳簿保存法および建設業法に規定する保存について</a:t>
            </a:r>
            <a:endParaRPr lang="en-US" altLang="ja-JP" sz="22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ja-JP" altLang="en-US" sz="2000" dirty="0">
                <a:latin typeface="+mn-ea"/>
                <a:ea typeface="+mn-ea"/>
              </a:rPr>
              <a:t>電子取引データの</a:t>
            </a:r>
            <a:r>
              <a:rPr lang="ja-JP" altLang="en-US" sz="2000" dirty="0">
                <a:solidFill>
                  <a:srgbClr val="FF0000"/>
                </a:solidFill>
                <a:latin typeface="+mn-ea"/>
                <a:ea typeface="+mn-ea"/>
              </a:rPr>
              <a:t>保存方法における電子帳簿保存法と建設業法の規定の違い</a:t>
            </a:r>
            <a:r>
              <a:rPr lang="ja-JP" altLang="en-US" sz="2000" dirty="0">
                <a:latin typeface="+mn-ea"/>
                <a:ea typeface="+mn-ea"/>
              </a:rPr>
              <a:t>について説明。</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CI-NET</a:t>
            </a:r>
            <a:r>
              <a:rPr lang="ja-JP" altLang="en-US" sz="2000" dirty="0">
                <a:latin typeface="+mn-ea"/>
                <a:ea typeface="+mn-ea"/>
              </a:rPr>
              <a:t>ホームページに掲載。</a:t>
            </a:r>
            <a:endParaRPr lang="en-US" altLang="ja-JP" sz="2000" dirty="0">
              <a:latin typeface="+mn-ea"/>
              <a:ea typeface="+mn-ea"/>
            </a:endParaRPr>
          </a:p>
        </p:txBody>
      </p:sp>
      <p:pic>
        <p:nvPicPr>
          <p:cNvPr id="6" name="図 5" descr="テキスト&#10;&#10;自動的に生成された説明">
            <a:extLst>
              <a:ext uri="{FF2B5EF4-FFF2-40B4-BE49-F238E27FC236}">
                <a16:creationId xmlns:a16="http://schemas.microsoft.com/office/drawing/2014/main" id="{06311C2B-BD15-C89C-93F6-953B38B42DAF}"/>
              </a:ext>
            </a:extLst>
          </p:cNvPr>
          <p:cNvPicPr>
            <a:picLocks noChangeAspect="1"/>
          </p:cNvPicPr>
          <p:nvPr/>
        </p:nvPicPr>
        <p:blipFill>
          <a:blip r:embed="rId2"/>
          <a:srcRect l="2754" t="2500" b="1071"/>
          <a:stretch/>
        </p:blipFill>
        <p:spPr>
          <a:xfrm>
            <a:off x="5236055" y="188640"/>
            <a:ext cx="4490894" cy="6336704"/>
          </a:xfrm>
          <a:prstGeom prst="rect">
            <a:avLst/>
          </a:prstGeom>
          <a:noFill/>
          <a:ln>
            <a:solidFill>
              <a:sysClr val="windowText" lastClr="000000"/>
            </a:solidFill>
          </a:ln>
        </p:spPr>
      </p:pic>
      <p:sp>
        <p:nvSpPr>
          <p:cNvPr id="3" name="スライド番号プレースホルダー 2">
            <a:extLst>
              <a:ext uri="{FF2B5EF4-FFF2-40B4-BE49-F238E27FC236}">
                <a16:creationId xmlns:a16="http://schemas.microsoft.com/office/drawing/2014/main" id="{A076083A-9AB5-7702-C97C-A99AADA9B2CA}"/>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24</a:t>
            </a:fld>
            <a:endParaRPr lang="en-US" altLang="ja-JP" dirty="0">
              <a:solidFill>
                <a:prstClr val="black"/>
              </a:solidFill>
            </a:endParaRPr>
          </a:p>
        </p:txBody>
      </p:sp>
      <p:sp>
        <p:nvSpPr>
          <p:cNvPr id="7" name="矢印: 右カーブ 6">
            <a:extLst>
              <a:ext uri="{FF2B5EF4-FFF2-40B4-BE49-F238E27FC236}">
                <a16:creationId xmlns:a16="http://schemas.microsoft.com/office/drawing/2014/main" id="{C5CAAF22-1700-855A-D397-FCA0B995542F}"/>
              </a:ext>
            </a:extLst>
          </p:cNvPr>
          <p:cNvSpPr/>
          <p:nvPr/>
        </p:nvSpPr>
        <p:spPr bwMode="auto">
          <a:xfrm rot="17521460">
            <a:off x="3398386" y="2453190"/>
            <a:ext cx="722045" cy="3502285"/>
          </a:xfrm>
          <a:prstGeom prst="curvedRightArrow">
            <a:avLst>
              <a:gd name="adj1" fmla="val 41112"/>
              <a:gd name="adj2" fmla="val 72998"/>
              <a:gd name="adj3" fmla="val 25000"/>
            </a:avLst>
          </a:prstGeom>
          <a:solidFill>
            <a:srgbClr val="FF0000">
              <a:alpha val="10000"/>
            </a:srgbClr>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1643375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B77C9-2294-25BC-2832-91844EC9D955}"/>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F2932CF8-A7AD-3083-85E9-F757C33EF57A}"/>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9/13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63692890-8860-B307-05B6-015C227ACA85}"/>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25</a:t>
            </a:fld>
            <a:endParaRPr lang="en-US" altLang="ja-JP" dirty="0">
              <a:solidFill>
                <a:prstClr val="black"/>
              </a:solidFill>
            </a:endParaRPr>
          </a:p>
        </p:txBody>
      </p:sp>
      <p:sp>
        <p:nvSpPr>
          <p:cNvPr id="2" name="Rectangle 38">
            <a:extLst>
              <a:ext uri="{FF2B5EF4-FFF2-40B4-BE49-F238E27FC236}">
                <a16:creationId xmlns:a16="http://schemas.microsoft.com/office/drawing/2014/main" id="{37D5BBEE-EC9A-F777-7F15-FD6EF8724A11}"/>
              </a:ext>
            </a:extLst>
          </p:cNvPr>
          <p:cNvSpPr>
            <a:spLocks noChangeArrowheads="1"/>
          </p:cNvSpPr>
          <p:nvPr/>
        </p:nvSpPr>
        <p:spPr bwMode="auto">
          <a:xfrm>
            <a:off x="493481" y="847725"/>
            <a:ext cx="9140039" cy="529375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rIns="36000"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(3)CI-NET</a:t>
            </a:r>
            <a:r>
              <a:rPr lang="ja-JP" altLang="en-US" sz="2200" b="1" dirty="0">
                <a:latin typeface="+mn-ea"/>
                <a:ea typeface="+mn-ea"/>
              </a:rPr>
              <a:t>を取り巻く公共発注者による電子契約、</a:t>
            </a:r>
            <a:r>
              <a:rPr lang="en-US" altLang="ja-JP" sz="2200" b="1" dirty="0">
                <a:latin typeface="+mn-ea"/>
                <a:ea typeface="+mn-ea"/>
              </a:rPr>
              <a:t>BIM/CIM</a:t>
            </a:r>
            <a:r>
              <a:rPr lang="ja-JP" altLang="en-US" sz="2200" b="1" dirty="0">
                <a:latin typeface="+mn-ea"/>
                <a:ea typeface="+mn-ea"/>
              </a:rPr>
              <a:t>等の動向に</a:t>
            </a:r>
            <a:br>
              <a:rPr lang="en-US" altLang="ja-JP" sz="2200" b="1" dirty="0">
                <a:latin typeface="+mn-ea"/>
                <a:ea typeface="+mn-ea"/>
              </a:rPr>
            </a:br>
            <a:r>
              <a:rPr lang="ja-JP" altLang="en-US" sz="2200" b="1" dirty="0">
                <a:latin typeface="+mn-ea"/>
                <a:ea typeface="+mn-ea"/>
              </a:rPr>
              <a:t>　　　関する調査</a:t>
            </a:r>
            <a:endParaRPr lang="en-US" altLang="ja-JP" sz="2200" b="1" dirty="0">
              <a:latin typeface="+mn-ea"/>
              <a:ea typeface="+mn-ea"/>
            </a:endParaRPr>
          </a:p>
          <a:p>
            <a:pPr eaLnBrk="1" hangingPunct="1">
              <a:spcBef>
                <a:spcPts val="0"/>
              </a:spcBef>
              <a:spcAft>
                <a:spcPts val="0"/>
              </a:spcAft>
              <a:buClrTx/>
              <a:buSzTx/>
            </a:pPr>
            <a:r>
              <a:rPr lang="ja-JP" altLang="en-US" sz="2200" dirty="0">
                <a:latin typeface="+mn-ea"/>
                <a:ea typeface="+mn-ea"/>
              </a:rPr>
              <a:t>公共発注者による電子契約の動向調査</a:t>
            </a:r>
            <a:endParaRPr lang="en-US" altLang="ja-JP" sz="22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CI-NET</a:t>
            </a:r>
            <a:r>
              <a:rPr lang="ja-JP" altLang="en-US" sz="2000" dirty="0">
                <a:latin typeface="+mn-ea"/>
                <a:ea typeface="+mn-ea"/>
              </a:rPr>
              <a:t>の電子契約対応可能性を検討するため、</a:t>
            </a:r>
            <a:r>
              <a:rPr lang="en-US" altLang="ja-JP" sz="2000" dirty="0">
                <a:latin typeface="+mn-ea"/>
                <a:ea typeface="+mn-ea"/>
              </a:rPr>
              <a:t>4</a:t>
            </a:r>
            <a:r>
              <a:rPr lang="ja-JP" altLang="en-US" sz="2000" dirty="0">
                <a:latin typeface="+mn-ea"/>
                <a:ea typeface="+mn-ea"/>
              </a:rPr>
              <a:t>府省</a:t>
            </a:r>
            <a:r>
              <a:rPr lang="en-US" altLang="ja-JP" sz="2000" dirty="0">
                <a:latin typeface="+mn-ea"/>
                <a:ea typeface="+mn-ea"/>
              </a:rPr>
              <a:t>(</a:t>
            </a:r>
            <a:r>
              <a:rPr lang="ja-JP" altLang="en-US" sz="2000" dirty="0">
                <a:latin typeface="+mn-ea"/>
                <a:ea typeface="+mn-ea"/>
              </a:rPr>
              <a:t>後に文部科学省を加え</a:t>
            </a:r>
            <a:r>
              <a:rPr lang="en-US" altLang="ja-JP" sz="2000" dirty="0">
                <a:latin typeface="+mn-ea"/>
                <a:ea typeface="+mn-ea"/>
              </a:rPr>
              <a:t>5</a:t>
            </a:r>
            <a:r>
              <a:rPr lang="ja-JP" altLang="en-US" sz="2000" dirty="0">
                <a:latin typeface="+mn-ea"/>
                <a:ea typeface="+mn-ea"/>
              </a:rPr>
              <a:t>府省</a:t>
            </a:r>
            <a:r>
              <a:rPr lang="en-US" altLang="ja-JP" sz="2000" dirty="0">
                <a:latin typeface="+mn-ea"/>
                <a:ea typeface="+mn-ea"/>
              </a:rPr>
              <a:t>)</a:t>
            </a:r>
            <a:r>
              <a:rPr lang="ja-JP" altLang="en-US" sz="2000" dirty="0">
                <a:latin typeface="+mn-ea"/>
                <a:ea typeface="+mn-ea"/>
              </a:rPr>
              <a:t>の電子契約の状況を調査し、</a:t>
            </a:r>
            <a:r>
              <a:rPr lang="en-US" altLang="ja-JP" sz="2000" dirty="0">
                <a:latin typeface="+mn-ea"/>
                <a:ea typeface="+mn-ea"/>
              </a:rPr>
              <a:t>2024</a:t>
            </a:r>
            <a:r>
              <a:rPr lang="ja-JP" altLang="en-US" sz="2000" dirty="0">
                <a:latin typeface="+mn-ea"/>
                <a:ea typeface="+mn-ea"/>
              </a:rPr>
              <a:t>年</a:t>
            </a:r>
            <a:r>
              <a:rPr lang="en-US" altLang="ja-JP" sz="2000" dirty="0">
                <a:latin typeface="+mn-ea"/>
                <a:ea typeface="+mn-ea"/>
              </a:rPr>
              <a:t>7</a:t>
            </a:r>
            <a:r>
              <a:rPr lang="ja-JP" altLang="en-US" sz="2000" dirty="0">
                <a:latin typeface="+mn-ea"/>
                <a:ea typeface="+mn-ea"/>
              </a:rPr>
              <a:t>月にヒアリングを実施。</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2023</a:t>
            </a:r>
            <a:r>
              <a:rPr lang="ja-JP" altLang="en-US" sz="2000" dirty="0">
                <a:latin typeface="+mn-ea"/>
                <a:ea typeface="+mn-ea"/>
              </a:rPr>
              <a:t>年度の公共工事・建設コンサル分野での</a:t>
            </a:r>
            <a:r>
              <a:rPr lang="ja-JP" altLang="en-US" sz="2000" dirty="0">
                <a:solidFill>
                  <a:srgbClr val="FF0000"/>
                </a:solidFill>
                <a:latin typeface="+mn-ea"/>
                <a:ea typeface="+mn-ea"/>
              </a:rPr>
              <a:t>電子契約率は約</a:t>
            </a:r>
            <a:r>
              <a:rPr lang="en-US" altLang="ja-JP" sz="2000" dirty="0">
                <a:solidFill>
                  <a:srgbClr val="FF0000"/>
                </a:solidFill>
                <a:latin typeface="+mn-ea"/>
                <a:ea typeface="+mn-ea"/>
              </a:rPr>
              <a:t>9</a:t>
            </a:r>
            <a:r>
              <a:rPr lang="ja-JP" altLang="en-US" sz="2000" dirty="0">
                <a:solidFill>
                  <a:srgbClr val="FF0000"/>
                </a:solidFill>
                <a:latin typeface="+mn-ea"/>
                <a:ea typeface="+mn-ea"/>
              </a:rPr>
              <a:t>割</a:t>
            </a:r>
            <a:r>
              <a:rPr lang="ja-JP" altLang="en-US" sz="2000" dirty="0">
                <a:latin typeface="+mn-ea"/>
                <a:ea typeface="+mn-ea"/>
              </a:rPr>
              <a:t>に達し、</a:t>
            </a:r>
            <a:r>
              <a:rPr lang="en-US" altLang="ja-JP" sz="2000" dirty="0">
                <a:latin typeface="+mn-ea"/>
                <a:ea typeface="+mn-ea"/>
              </a:rPr>
              <a:t>2021</a:t>
            </a:r>
            <a:r>
              <a:rPr lang="ja-JP" altLang="en-US" sz="2000" dirty="0">
                <a:latin typeface="+mn-ea"/>
                <a:ea typeface="+mn-ea"/>
              </a:rPr>
              <a:t>年度の</a:t>
            </a:r>
            <a:r>
              <a:rPr lang="en-US" altLang="ja-JP" sz="2000" dirty="0">
                <a:latin typeface="+mn-ea"/>
                <a:ea typeface="+mn-ea"/>
              </a:rPr>
              <a:t>7</a:t>
            </a:r>
            <a:r>
              <a:rPr lang="ja-JP" altLang="en-US" sz="2000" dirty="0">
                <a:latin typeface="+mn-ea"/>
                <a:ea typeface="+mn-ea"/>
              </a:rPr>
              <a:t>割後半から着実に増加。</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2023</a:t>
            </a:r>
            <a:r>
              <a:rPr lang="ja-JP" altLang="en-US" sz="2000" dirty="0">
                <a:latin typeface="+mn-ea"/>
                <a:ea typeface="+mn-ea"/>
              </a:rPr>
              <a:t>年より</a:t>
            </a:r>
            <a:r>
              <a:rPr lang="ja-JP" altLang="en-US" sz="2000" dirty="0">
                <a:solidFill>
                  <a:srgbClr val="FF0000"/>
                </a:solidFill>
                <a:latin typeface="+mn-ea"/>
                <a:ea typeface="+mn-ea"/>
              </a:rPr>
              <a:t>電子契約システムは</a:t>
            </a:r>
            <a:r>
              <a:rPr lang="en-US" altLang="ja-JP" sz="2000" dirty="0">
                <a:solidFill>
                  <a:srgbClr val="FF0000"/>
                </a:solidFill>
                <a:latin typeface="+mn-ea"/>
                <a:ea typeface="+mn-ea"/>
              </a:rPr>
              <a:t>JP PINT</a:t>
            </a:r>
            <a:r>
              <a:rPr lang="ja-JP" altLang="en-US" sz="2000" dirty="0">
                <a:solidFill>
                  <a:srgbClr val="FF0000"/>
                </a:solidFill>
                <a:latin typeface="+mn-ea"/>
                <a:ea typeface="+mn-ea"/>
              </a:rPr>
              <a:t>に対応済み</a:t>
            </a:r>
            <a:r>
              <a:rPr lang="ja-JP" altLang="en-US" sz="2000" dirty="0">
                <a:latin typeface="+mn-ea"/>
                <a:ea typeface="+mn-ea"/>
              </a:rPr>
              <a:t>だが、</a:t>
            </a:r>
            <a:r>
              <a:rPr lang="en-US" altLang="ja-JP" sz="2000" dirty="0">
                <a:latin typeface="+mn-ea"/>
                <a:ea typeface="+mn-ea"/>
              </a:rPr>
              <a:t>2023</a:t>
            </a:r>
            <a:r>
              <a:rPr lang="ja-JP" altLang="en-US" sz="2000" dirty="0">
                <a:latin typeface="+mn-ea"/>
                <a:ea typeface="+mn-ea"/>
              </a:rPr>
              <a:t>年</a:t>
            </a:r>
            <a:r>
              <a:rPr lang="en-US" altLang="ja-JP" sz="2000" dirty="0">
                <a:latin typeface="+mn-ea"/>
                <a:ea typeface="+mn-ea"/>
              </a:rPr>
              <a:t>10</a:t>
            </a:r>
            <a:r>
              <a:rPr lang="ja-JP" altLang="en-US" sz="2000" dirty="0">
                <a:latin typeface="+mn-ea"/>
                <a:ea typeface="+mn-ea"/>
              </a:rPr>
              <a:t>月に開始されたインボイス制度の利用はほとんどない。</a:t>
            </a:r>
            <a:endParaRPr lang="en-US" altLang="ja-JP" sz="2000" dirty="0">
              <a:latin typeface="+mn-ea"/>
              <a:ea typeface="+mn-ea"/>
            </a:endParaRPr>
          </a:p>
          <a:p>
            <a:pPr eaLnBrk="1" hangingPunct="1">
              <a:spcBef>
                <a:spcPts val="0"/>
              </a:spcBef>
              <a:spcAft>
                <a:spcPts val="0"/>
              </a:spcAft>
              <a:buClrTx/>
              <a:buSzTx/>
            </a:pPr>
            <a:r>
              <a:rPr lang="en-US" altLang="ja-JP" sz="2200" dirty="0">
                <a:latin typeface="+mn-ea"/>
                <a:ea typeface="+mn-ea"/>
              </a:rPr>
              <a:t>BIM/CIM</a:t>
            </a:r>
            <a:r>
              <a:rPr lang="ja-JP" altLang="en-US" sz="2200" dirty="0">
                <a:latin typeface="+mn-ea"/>
                <a:ea typeface="+mn-ea"/>
              </a:rPr>
              <a:t>の動向調査</a:t>
            </a:r>
            <a:endParaRPr lang="en-US" altLang="ja-JP" sz="22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BIM/CIM</a:t>
            </a:r>
            <a:r>
              <a:rPr lang="ja-JP" altLang="en-US" sz="2000" dirty="0">
                <a:latin typeface="+mn-ea"/>
                <a:ea typeface="+mn-ea"/>
              </a:rPr>
              <a:t>のデータを活用した自動積算の実現を見据え、</a:t>
            </a:r>
            <a:r>
              <a:rPr lang="en-US" altLang="ja-JP" sz="2000" dirty="0">
                <a:latin typeface="+mn-ea"/>
                <a:ea typeface="+mn-ea"/>
              </a:rPr>
              <a:t>CI-NET</a:t>
            </a:r>
            <a:r>
              <a:rPr lang="ja-JP" altLang="en-US" sz="2000" dirty="0">
                <a:latin typeface="+mn-ea"/>
                <a:ea typeface="+mn-ea"/>
              </a:rPr>
              <a:t>との関連課題や建設資機材コードの利用動向を調査。</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ja-JP" altLang="en-US" sz="2000" dirty="0">
                <a:latin typeface="+mn-ea"/>
                <a:ea typeface="+mn-ea"/>
              </a:rPr>
              <a:t>国土交通省と建築</a:t>
            </a:r>
            <a:r>
              <a:rPr lang="en-US" altLang="ja-JP" sz="2000" dirty="0">
                <a:latin typeface="+mn-ea"/>
                <a:ea typeface="+mn-ea"/>
              </a:rPr>
              <a:t>BIM</a:t>
            </a:r>
            <a:r>
              <a:rPr lang="ja-JP" altLang="en-US" sz="2000" dirty="0">
                <a:latin typeface="+mn-ea"/>
                <a:ea typeface="+mn-ea"/>
              </a:rPr>
              <a:t>推進会議が官民一体で</a:t>
            </a:r>
            <a:r>
              <a:rPr lang="en-US" altLang="ja-JP" sz="2000" dirty="0">
                <a:latin typeface="+mn-ea"/>
                <a:ea typeface="+mn-ea"/>
              </a:rPr>
              <a:t>BIM</a:t>
            </a:r>
            <a:r>
              <a:rPr lang="ja-JP" altLang="en-US" sz="2000" dirty="0">
                <a:latin typeface="+mn-ea"/>
                <a:ea typeface="+mn-ea"/>
              </a:rPr>
              <a:t>活用を推進、</a:t>
            </a:r>
            <a:r>
              <a:rPr lang="en-US" altLang="ja-JP" sz="2000" dirty="0">
                <a:latin typeface="+mn-ea"/>
                <a:ea typeface="+mn-ea"/>
              </a:rPr>
              <a:t>1994</a:t>
            </a:r>
            <a:r>
              <a:rPr lang="ja-JP" altLang="en-US" sz="2000" dirty="0">
                <a:latin typeface="+mn-ea"/>
                <a:ea typeface="+mn-ea"/>
              </a:rPr>
              <a:t>月に設置。</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CI-NET</a:t>
            </a:r>
            <a:r>
              <a:rPr lang="ja-JP" altLang="en-US" sz="2000" dirty="0">
                <a:latin typeface="+mn-ea"/>
                <a:ea typeface="+mn-ea"/>
              </a:rPr>
              <a:t>は、「</a:t>
            </a:r>
            <a:r>
              <a:rPr lang="en-US" altLang="ja-JP" sz="2000" dirty="0">
                <a:latin typeface="+mn-ea"/>
                <a:ea typeface="+mn-ea"/>
              </a:rPr>
              <a:t>BIM</a:t>
            </a:r>
            <a:r>
              <a:rPr lang="ja-JP" altLang="en-US" sz="2000" dirty="0">
                <a:latin typeface="+mn-ea"/>
                <a:ea typeface="+mn-ea"/>
              </a:rPr>
              <a:t>による積算の標準化検討部会」に注目し、</a:t>
            </a:r>
            <a:r>
              <a:rPr lang="en-US" altLang="ja-JP" sz="2000" dirty="0">
                <a:latin typeface="+mn-ea"/>
                <a:ea typeface="+mn-ea"/>
              </a:rPr>
              <a:t>BIM</a:t>
            </a:r>
            <a:r>
              <a:rPr lang="ja-JP" altLang="en-US" sz="2000" dirty="0">
                <a:latin typeface="+mn-ea"/>
                <a:ea typeface="+mn-ea"/>
              </a:rPr>
              <a:t>連携積算の試行要領などの成果を注視。</a:t>
            </a:r>
            <a:r>
              <a:rPr lang="ja-JP" altLang="en-US" sz="1600" dirty="0">
                <a:latin typeface="+mn-ea"/>
                <a:ea typeface="+mn-ea"/>
              </a:rPr>
              <a:t>　</a:t>
            </a:r>
            <a:endParaRPr lang="en-US" altLang="ja-JP" sz="1600" dirty="0">
              <a:latin typeface="+mn-ea"/>
              <a:ea typeface="+mn-ea"/>
            </a:endParaRPr>
          </a:p>
        </p:txBody>
      </p:sp>
    </p:spTree>
    <p:extLst>
      <p:ext uri="{BB962C8B-B14F-4D97-AF65-F5344CB8AC3E}">
        <p14:creationId xmlns:p14="http://schemas.microsoft.com/office/powerpoint/2010/main" val="2927342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CB764-AF8A-CAF8-88C8-21353ABD71A0}"/>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B31AD2AB-63FF-4BC3-23E2-EC868638A1E3}"/>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10/13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9BA3BBB8-EA4A-3DE3-B2F7-494634BBBB46}"/>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26</a:t>
            </a:fld>
            <a:endParaRPr lang="en-US" altLang="ja-JP" dirty="0">
              <a:solidFill>
                <a:prstClr val="black"/>
              </a:solidFill>
            </a:endParaRPr>
          </a:p>
        </p:txBody>
      </p:sp>
      <p:sp>
        <p:nvSpPr>
          <p:cNvPr id="2" name="Rectangle 38">
            <a:extLst>
              <a:ext uri="{FF2B5EF4-FFF2-40B4-BE49-F238E27FC236}">
                <a16:creationId xmlns:a16="http://schemas.microsoft.com/office/drawing/2014/main" id="{27CE6F5B-86B0-CF43-8B00-235BD8B31670}"/>
              </a:ext>
            </a:extLst>
          </p:cNvPr>
          <p:cNvSpPr>
            <a:spLocks noChangeArrowheads="1"/>
          </p:cNvSpPr>
          <p:nvPr/>
        </p:nvSpPr>
        <p:spPr bwMode="auto">
          <a:xfrm>
            <a:off x="493481" y="847725"/>
            <a:ext cx="9068031" cy="386259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(4)JP PINT</a:t>
            </a:r>
            <a:r>
              <a:rPr lang="ja-JP" altLang="en-US" sz="2200" b="1" dirty="0">
                <a:latin typeface="+mn-ea"/>
                <a:ea typeface="+mn-ea"/>
              </a:rPr>
              <a:t>に対する</a:t>
            </a:r>
            <a:r>
              <a:rPr lang="en-US" altLang="ja-JP" sz="2200" b="1" dirty="0">
                <a:latin typeface="+mn-ea"/>
                <a:ea typeface="+mn-ea"/>
              </a:rPr>
              <a:t>CI-NET</a:t>
            </a:r>
            <a:r>
              <a:rPr lang="ja-JP" altLang="en-US" sz="2200" b="1" dirty="0">
                <a:latin typeface="+mn-ea"/>
                <a:ea typeface="+mn-ea"/>
              </a:rPr>
              <a:t>対応の検討</a:t>
            </a:r>
            <a:endParaRPr lang="en-US" altLang="ja-JP" sz="2200" b="1" dirty="0">
              <a:latin typeface="+mn-ea"/>
              <a:ea typeface="+mn-ea"/>
            </a:endParaRPr>
          </a:p>
          <a:p>
            <a:pPr marL="0" indent="0" eaLnBrk="1" hangingPunct="1">
              <a:spcBef>
                <a:spcPts val="0"/>
              </a:spcBef>
              <a:spcAft>
                <a:spcPts val="1200"/>
              </a:spcAft>
              <a:buClrTx/>
              <a:buSzTx/>
              <a:buNone/>
            </a:pPr>
            <a:endParaRPr lang="en-US" altLang="ja-JP" sz="1000" b="1" dirty="0">
              <a:latin typeface="+mn-ea"/>
              <a:ea typeface="+mn-ea"/>
            </a:endParaRPr>
          </a:p>
          <a:p>
            <a:pPr eaLnBrk="1" hangingPunct="1">
              <a:spcBef>
                <a:spcPts val="0"/>
              </a:spcBef>
              <a:spcAft>
                <a:spcPts val="0"/>
              </a:spcAft>
              <a:buClrTx/>
              <a:buSzTx/>
            </a:pPr>
            <a:r>
              <a:rPr lang="ja-JP" altLang="en-US" sz="2200" dirty="0">
                <a:latin typeface="+mn-ea"/>
                <a:ea typeface="+mn-ea"/>
              </a:rPr>
              <a:t>背景</a:t>
            </a:r>
            <a:endParaRPr lang="en-US" altLang="ja-JP" sz="2200" dirty="0">
              <a:latin typeface="+mn-ea"/>
              <a:ea typeface="+mn-ea"/>
            </a:endParaRPr>
          </a:p>
          <a:p>
            <a:pPr marL="358775" indent="0" eaLnBrk="1" hangingPunct="1">
              <a:spcBef>
                <a:spcPts val="0"/>
              </a:spcBef>
              <a:spcAft>
                <a:spcPts val="0"/>
              </a:spcAft>
              <a:buClrTx/>
              <a:buSzTx/>
              <a:buNone/>
            </a:pPr>
            <a:r>
              <a:rPr lang="ja-JP" altLang="en-US" sz="2200" dirty="0">
                <a:latin typeface="+mn-ea"/>
                <a:ea typeface="+mn-ea"/>
              </a:rPr>
              <a:t>　</a:t>
            </a:r>
            <a:r>
              <a:rPr lang="en-US" altLang="ja-JP" sz="2200" dirty="0">
                <a:latin typeface="+mn-ea"/>
                <a:ea typeface="+mn-ea"/>
              </a:rPr>
              <a:t>CI-NET</a:t>
            </a:r>
            <a:r>
              <a:rPr lang="ja-JP" altLang="en-US" sz="2200" dirty="0">
                <a:latin typeface="+mn-ea"/>
                <a:ea typeface="+mn-ea"/>
              </a:rPr>
              <a:t>は建設業界の業界標準だが、建設企業は、建設業以外の企業とも取引している。また、インボイス制度や電子帳簿保存法等の実施を背景に</a:t>
            </a:r>
            <a:r>
              <a:rPr lang="ja-JP" altLang="en-US" sz="2200" dirty="0">
                <a:solidFill>
                  <a:srgbClr val="FF0000"/>
                </a:solidFill>
                <a:latin typeface="+mn-ea"/>
                <a:ea typeface="+mn-ea"/>
              </a:rPr>
              <a:t>様々な電子商取引ソフトウェア</a:t>
            </a:r>
            <a:r>
              <a:rPr lang="ja-JP" altLang="en-US" sz="2200" dirty="0">
                <a:latin typeface="+mn-ea"/>
                <a:ea typeface="+mn-ea"/>
              </a:rPr>
              <a:t>が出現している。</a:t>
            </a:r>
            <a:endParaRPr lang="en-US" altLang="ja-JP" sz="2200" dirty="0">
              <a:latin typeface="+mn-ea"/>
              <a:ea typeface="+mn-ea"/>
            </a:endParaRPr>
          </a:p>
          <a:p>
            <a:pPr marL="0" indent="0" eaLnBrk="1" hangingPunct="1">
              <a:spcBef>
                <a:spcPts val="0"/>
              </a:spcBef>
              <a:spcAft>
                <a:spcPts val="0"/>
              </a:spcAft>
              <a:buClrTx/>
              <a:buSzTx/>
              <a:buNone/>
            </a:pPr>
            <a:endParaRPr lang="en-US" altLang="ja-JP" sz="2200" dirty="0">
              <a:latin typeface="+mn-ea"/>
              <a:ea typeface="+mn-ea"/>
            </a:endParaRPr>
          </a:p>
          <a:p>
            <a:pPr eaLnBrk="1" hangingPunct="1">
              <a:spcBef>
                <a:spcPts val="0"/>
              </a:spcBef>
              <a:spcAft>
                <a:spcPts val="0"/>
              </a:spcAft>
              <a:buClrTx/>
              <a:buSzTx/>
            </a:pPr>
            <a:r>
              <a:rPr lang="ja-JP" altLang="en-US" sz="2200" dirty="0">
                <a:latin typeface="+mn-ea"/>
                <a:ea typeface="+mn-ea"/>
              </a:rPr>
              <a:t>目的</a:t>
            </a:r>
            <a:endParaRPr lang="en-US" altLang="ja-JP" sz="2200" dirty="0">
              <a:latin typeface="+mn-ea"/>
              <a:ea typeface="+mn-ea"/>
            </a:endParaRPr>
          </a:p>
          <a:p>
            <a:pPr marL="358775" indent="0" eaLnBrk="1" hangingPunct="1">
              <a:spcBef>
                <a:spcPts val="0"/>
              </a:spcBef>
              <a:spcAft>
                <a:spcPts val="0"/>
              </a:spcAft>
              <a:buClrTx/>
              <a:buSzTx/>
              <a:buNone/>
            </a:pPr>
            <a:r>
              <a:rPr lang="ja-JP" altLang="en-US" sz="2200" dirty="0">
                <a:latin typeface="+mn-ea"/>
                <a:ea typeface="+mn-ea"/>
              </a:rPr>
              <a:t>　デジタルインボイスの日本標準仕様である</a:t>
            </a:r>
            <a:r>
              <a:rPr lang="en-US" altLang="ja-JP" sz="2200" dirty="0">
                <a:solidFill>
                  <a:srgbClr val="FF0000"/>
                </a:solidFill>
                <a:latin typeface="+mn-ea"/>
                <a:ea typeface="+mn-ea"/>
              </a:rPr>
              <a:t>JP PINT</a:t>
            </a:r>
            <a:r>
              <a:rPr lang="ja-JP" altLang="en-US" sz="2200" dirty="0">
                <a:solidFill>
                  <a:srgbClr val="FF0000"/>
                </a:solidFill>
                <a:latin typeface="+mn-ea"/>
                <a:ea typeface="+mn-ea"/>
              </a:rPr>
              <a:t>が中間ファイルとして成り立つか</a:t>
            </a:r>
            <a:r>
              <a:rPr lang="ja-JP" altLang="en-US" sz="2200" dirty="0">
                <a:latin typeface="+mn-ea"/>
                <a:ea typeface="+mn-ea"/>
              </a:rPr>
              <a:t>、実証実験により課題を抽出したうえで対応の判断および方策、提案をまとめることを目的とする。</a:t>
            </a:r>
          </a:p>
        </p:txBody>
      </p:sp>
    </p:spTree>
    <p:extLst>
      <p:ext uri="{BB962C8B-B14F-4D97-AF65-F5344CB8AC3E}">
        <p14:creationId xmlns:p14="http://schemas.microsoft.com/office/powerpoint/2010/main" val="1888518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F2CEA4-7A1D-6A54-9E13-6B35667E6B0F}"/>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87397768-71B5-D7F9-D7BA-C42E32909A66}"/>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11/13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D4995BB6-ACF2-97A7-E67F-E706E94E1072}"/>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27</a:t>
            </a:fld>
            <a:endParaRPr lang="en-US" altLang="ja-JP" dirty="0">
              <a:solidFill>
                <a:prstClr val="black"/>
              </a:solidFill>
            </a:endParaRPr>
          </a:p>
        </p:txBody>
      </p:sp>
      <p:sp>
        <p:nvSpPr>
          <p:cNvPr id="6" name="Rectangle 38">
            <a:extLst>
              <a:ext uri="{FF2B5EF4-FFF2-40B4-BE49-F238E27FC236}">
                <a16:creationId xmlns:a16="http://schemas.microsoft.com/office/drawing/2014/main" id="{C84F4DFF-E758-5B77-CE72-45E29FBA2499}"/>
              </a:ext>
            </a:extLst>
          </p:cNvPr>
          <p:cNvSpPr>
            <a:spLocks noChangeArrowheads="1"/>
          </p:cNvSpPr>
          <p:nvPr/>
        </p:nvSpPr>
        <p:spPr bwMode="auto">
          <a:xfrm>
            <a:off x="2094121" y="6237312"/>
            <a:ext cx="6400813" cy="338554"/>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algn="ctr" eaLnBrk="1" hangingPunct="1">
              <a:spcBef>
                <a:spcPts val="0"/>
              </a:spcBef>
              <a:spcAft>
                <a:spcPts val="600"/>
              </a:spcAft>
              <a:buClrTx/>
              <a:buSzTx/>
              <a:buNone/>
            </a:pPr>
            <a:r>
              <a:rPr lang="en-US" altLang="ja-JP" sz="1600" b="1" dirty="0">
                <a:latin typeface="+mn-ea"/>
                <a:ea typeface="+mn-ea"/>
              </a:rPr>
              <a:t>JP PINT</a:t>
            </a:r>
            <a:r>
              <a:rPr lang="ja-JP" altLang="en-US" sz="1600" b="1" dirty="0">
                <a:latin typeface="+mn-ea"/>
                <a:ea typeface="+mn-ea"/>
              </a:rPr>
              <a:t>と</a:t>
            </a:r>
            <a:r>
              <a:rPr lang="en-US" altLang="ja-JP" sz="1600" b="1" dirty="0">
                <a:latin typeface="+mn-ea"/>
                <a:ea typeface="+mn-ea"/>
              </a:rPr>
              <a:t>CI-NET</a:t>
            </a:r>
            <a:r>
              <a:rPr lang="ja-JP" altLang="en-US" sz="1600" b="1" dirty="0">
                <a:latin typeface="+mn-ea"/>
                <a:ea typeface="+mn-ea"/>
              </a:rPr>
              <a:t>のデータ項目マッピング表の考え方</a:t>
            </a:r>
            <a:endParaRPr lang="en-US" altLang="ja-JP" sz="1400" dirty="0">
              <a:latin typeface="+mn-ea"/>
              <a:ea typeface="+mn-ea"/>
            </a:endParaRPr>
          </a:p>
        </p:txBody>
      </p:sp>
      <p:sp>
        <p:nvSpPr>
          <p:cNvPr id="9" name="Rectangle 38">
            <a:extLst>
              <a:ext uri="{FF2B5EF4-FFF2-40B4-BE49-F238E27FC236}">
                <a16:creationId xmlns:a16="http://schemas.microsoft.com/office/drawing/2014/main" id="{EFD9FEDA-30AF-87E0-E6F9-A31D4311B25D}"/>
              </a:ext>
            </a:extLst>
          </p:cNvPr>
          <p:cNvSpPr>
            <a:spLocks noChangeArrowheads="1"/>
          </p:cNvSpPr>
          <p:nvPr/>
        </p:nvSpPr>
        <p:spPr bwMode="auto">
          <a:xfrm>
            <a:off x="493481" y="847725"/>
            <a:ext cx="8707991" cy="1769715"/>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(4)JP PINT</a:t>
            </a:r>
            <a:r>
              <a:rPr lang="ja-JP" altLang="en-US" sz="2200" b="1" dirty="0">
                <a:latin typeface="+mn-ea"/>
                <a:ea typeface="+mn-ea"/>
              </a:rPr>
              <a:t>に対する</a:t>
            </a:r>
            <a:r>
              <a:rPr lang="en-US" altLang="ja-JP" sz="2200" b="1" dirty="0">
                <a:latin typeface="+mn-ea"/>
                <a:ea typeface="+mn-ea"/>
              </a:rPr>
              <a:t>CI-NET</a:t>
            </a:r>
            <a:r>
              <a:rPr lang="ja-JP" altLang="en-US" sz="2200" b="1" dirty="0">
                <a:latin typeface="+mn-ea"/>
                <a:ea typeface="+mn-ea"/>
              </a:rPr>
              <a:t>対応の検討</a:t>
            </a:r>
            <a:endParaRPr lang="en-US" altLang="ja-JP" sz="2200" b="1" dirty="0">
              <a:latin typeface="+mn-ea"/>
              <a:ea typeface="+mn-ea"/>
            </a:endParaRPr>
          </a:p>
          <a:p>
            <a:pPr eaLnBrk="1" hangingPunct="1">
              <a:spcBef>
                <a:spcPts val="0"/>
              </a:spcBef>
              <a:spcAft>
                <a:spcPts val="0"/>
              </a:spcAft>
              <a:buClrTx/>
              <a:buSzTx/>
            </a:pPr>
            <a:r>
              <a:rPr lang="en-US" altLang="ja-JP" sz="2200" dirty="0">
                <a:latin typeface="+mn-ea"/>
                <a:ea typeface="+mn-ea"/>
              </a:rPr>
              <a:t>CI-NET</a:t>
            </a:r>
            <a:r>
              <a:rPr lang="ja-JP" altLang="en-US" sz="2200" dirty="0">
                <a:latin typeface="+mn-ea"/>
                <a:ea typeface="+mn-ea"/>
              </a:rPr>
              <a:t>と</a:t>
            </a:r>
            <a:r>
              <a:rPr lang="en-US" altLang="ja-JP" sz="2200" dirty="0">
                <a:latin typeface="+mn-ea"/>
                <a:ea typeface="+mn-ea"/>
              </a:rPr>
              <a:t>JP</a:t>
            </a:r>
            <a:r>
              <a:rPr lang="ja-JP" altLang="en-US" sz="2200" dirty="0">
                <a:latin typeface="+mn-ea"/>
                <a:ea typeface="+mn-ea"/>
              </a:rPr>
              <a:t> </a:t>
            </a:r>
            <a:r>
              <a:rPr lang="en-US" altLang="ja-JP" sz="2200" dirty="0">
                <a:latin typeface="+mn-ea"/>
                <a:ea typeface="+mn-ea"/>
              </a:rPr>
              <a:t>PINT</a:t>
            </a:r>
            <a:r>
              <a:rPr lang="ja-JP" altLang="en-US" sz="2200" dirty="0">
                <a:latin typeface="+mn-ea"/>
                <a:ea typeface="+mn-ea"/>
              </a:rPr>
              <a:t>のデータ項目の対応を検討</a:t>
            </a:r>
            <a:endParaRPr lang="en-US" altLang="ja-JP" sz="2200" dirty="0">
              <a:latin typeface="+mn-ea"/>
              <a:ea typeface="+mn-ea"/>
            </a:endParaRPr>
          </a:p>
          <a:p>
            <a:pPr lvl="1" eaLnBrk="1" hangingPunct="1">
              <a:spcBef>
                <a:spcPts val="0"/>
              </a:spcBef>
              <a:spcAft>
                <a:spcPts val="0"/>
              </a:spcAft>
              <a:buClrTx/>
              <a:buSzTx/>
              <a:buFont typeface="Wingdings" panose="05000000000000000000" pitchFamily="2" charset="2"/>
              <a:buChar char="l"/>
            </a:pPr>
            <a:r>
              <a:rPr lang="en-US" altLang="ja-JP" sz="2000" dirty="0">
                <a:latin typeface="+mn-ea"/>
                <a:ea typeface="+mn-ea"/>
              </a:rPr>
              <a:t>JP PINT</a:t>
            </a:r>
            <a:r>
              <a:rPr lang="ja-JP" altLang="en-US" sz="2000" dirty="0">
                <a:latin typeface="+mn-ea"/>
                <a:ea typeface="+mn-ea"/>
              </a:rPr>
              <a:t>を中間ファイルとして活用可能か検討。</a:t>
            </a:r>
            <a:endParaRPr lang="en-US" altLang="ja-JP" sz="2000" dirty="0">
              <a:latin typeface="+mn-ea"/>
              <a:ea typeface="+mn-ea"/>
            </a:endParaRPr>
          </a:p>
          <a:p>
            <a:pPr lvl="1" eaLnBrk="1" hangingPunct="1">
              <a:spcBef>
                <a:spcPts val="0"/>
              </a:spcBef>
              <a:spcAft>
                <a:spcPts val="600"/>
              </a:spcAft>
              <a:buClrTx/>
              <a:buSzTx/>
              <a:buFont typeface="Wingdings" panose="05000000000000000000" pitchFamily="2" charset="2"/>
              <a:buChar char="l"/>
            </a:pPr>
            <a:r>
              <a:rPr lang="en-US" altLang="ja-JP" sz="2000" dirty="0">
                <a:latin typeface="+mn-ea"/>
                <a:ea typeface="+mn-ea"/>
              </a:rPr>
              <a:t>JP PINT</a:t>
            </a:r>
            <a:r>
              <a:rPr lang="ja-JP" altLang="en-US" sz="2000" dirty="0">
                <a:latin typeface="+mn-ea"/>
                <a:ea typeface="+mn-ea"/>
              </a:rPr>
              <a:t>と</a:t>
            </a:r>
            <a:r>
              <a:rPr lang="en-US" altLang="ja-JP" sz="2000" dirty="0">
                <a:latin typeface="+mn-ea"/>
                <a:ea typeface="+mn-ea"/>
              </a:rPr>
              <a:t>CI-NET</a:t>
            </a:r>
            <a:r>
              <a:rPr lang="ja-JP" altLang="en-US" sz="2000" dirty="0">
                <a:latin typeface="+mn-ea"/>
                <a:ea typeface="+mn-ea"/>
              </a:rPr>
              <a:t>のデータ項目の対応については、現時点では確定に至っておらず、引き続き精査中。</a:t>
            </a:r>
            <a:endParaRPr lang="en-US" altLang="ja-JP" sz="2000" dirty="0">
              <a:latin typeface="+mn-ea"/>
              <a:ea typeface="+mn-ea"/>
            </a:endParaRPr>
          </a:p>
        </p:txBody>
      </p:sp>
      <p:sp>
        <p:nvSpPr>
          <p:cNvPr id="2" name="吹き出し: 四角形 1">
            <a:extLst>
              <a:ext uri="{FF2B5EF4-FFF2-40B4-BE49-F238E27FC236}">
                <a16:creationId xmlns:a16="http://schemas.microsoft.com/office/drawing/2014/main" id="{8F86A1BF-D19E-07C8-0701-5A9DEEE3C771}"/>
              </a:ext>
            </a:extLst>
          </p:cNvPr>
          <p:cNvSpPr/>
          <p:nvPr/>
        </p:nvSpPr>
        <p:spPr bwMode="auto">
          <a:xfrm>
            <a:off x="562154" y="5281929"/>
            <a:ext cx="3454742" cy="811367"/>
          </a:xfrm>
          <a:prstGeom prst="wedgeRectCallout">
            <a:avLst>
              <a:gd name="adj1" fmla="val 47021"/>
              <a:gd name="adj2" fmla="val -91455"/>
            </a:avLst>
          </a:prstGeom>
          <a:solidFill>
            <a:srgbClr val="FF0000">
              <a:alpha val="10000"/>
            </a:srgbClr>
          </a:solidFill>
          <a:ln w="12700" cap="flat" cmpd="sng" algn="ctr">
            <a:solidFill>
              <a:srgbClr val="FF0000"/>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600" dirty="0"/>
              <a:t>④：</a:t>
            </a:r>
            <a:r>
              <a:rPr lang="en-US" altLang="ja-JP" sz="1600" dirty="0"/>
              <a:t>CI-NET</a:t>
            </a:r>
            <a:r>
              <a:rPr lang="ja-JP" altLang="en-US" sz="1600" dirty="0"/>
              <a:t>特有の</a:t>
            </a:r>
            <a:r>
              <a:rPr kumimoji="1" lang="ja-JP" altLang="en-US" sz="1600" b="0" i="0" u="none" strike="noStrike" cap="none" normalizeH="0" baseline="0" dirty="0">
                <a:ln>
                  <a:noFill/>
                </a:ln>
                <a:solidFill>
                  <a:schemeClr val="tx1"/>
                </a:solidFill>
                <a:effectLst/>
                <a:latin typeface="Arial" charset="0"/>
                <a:ea typeface="ＭＳ Ｐゴシック" pitchFamily="50" charset="-128"/>
              </a:rPr>
              <a:t>項目について、</a:t>
            </a:r>
            <a:r>
              <a:rPr kumimoji="1" lang="en-US" altLang="ja-JP" sz="1600" b="0" i="0" u="none" strike="noStrike" cap="none" normalizeH="0" baseline="0" dirty="0">
                <a:ln>
                  <a:noFill/>
                </a:ln>
                <a:solidFill>
                  <a:schemeClr val="tx1"/>
                </a:solidFill>
                <a:effectLst/>
                <a:latin typeface="Arial" charset="0"/>
                <a:ea typeface="ＭＳ Ｐゴシック" pitchFamily="50" charset="-128"/>
              </a:rPr>
              <a:t>JP PINT</a:t>
            </a:r>
            <a:r>
              <a:rPr kumimoji="1" lang="ja-JP" altLang="en-US" sz="1600" b="0" i="0" u="none" strike="noStrike" cap="none" normalizeH="0" baseline="0" dirty="0">
                <a:ln>
                  <a:noFill/>
                </a:ln>
                <a:solidFill>
                  <a:schemeClr val="tx1"/>
                </a:solidFill>
                <a:effectLst/>
                <a:latin typeface="Arial" charset="0"/>
                <a:ea typeface="ＭＳ Ｐゴシック" pitchFamily="50" charset="-128"/>
              </a:rPr>
              <a:t>への対応付けを検討</a:t>
            </a:r>
            <a:r>
              <a:rPr kumimoji="1" lang="en-US" altLang="ja-JP" sz="1600" b="0" i="0" u="none" strike="noStrike" cap="none" normalizeH="0" baseline="0" dirty="0">
                <a:ln>
                  <a:noFill/>
                </a:ln>
                <a:solidFill>
                  <a:schemeClr val="tx1"/>
                </a:solidFill>
                <a:effectLst/>
                <a:latin typeface="Arial" charset="0"/>
                <a:ea typeface="ＭＳ Ｐゴシック" pitchFamily="50" charset="-128"/>
              </a:rPr>
              <a:t>(</a:t>
            </a:r>
            <a:r>
              <a:rPr kumimoji="1" lang="ja-JP" altLang="en-US" sz="1600" b="0" i="0" u="none" strike="noStrike" cap="none" normalizeH="0" baseline="0" dirty="0">
                <a:ln>
                  <a:noFill/>
                </a:ln>
                <a:solidFill>
                  <a:schemeClr val="tx1"/>
                </a:solidFill>
                <a:effectLst/>
                <a:latin typeface="Arial" charset="0"/>
                <a:ea typeface="ＭＳ Ｐゴシック" pitchFamily="50" charset="-128"/>
              </a:rPr>
              <a:t>近しいあるいは複数の</a:t>
            </a:r>
            <a:r>
              <a:rPr kumimoji="1" lang="en-US" altLang="ja-JP" sz="1600" b="0" i="0" u="none" strike="noStrike" cap="none" normalizeH="0" baseline="0" dirty="0">
                <a:ln>
                  <a:noFill/>
                </a:ln>
                <a:solidFill>
                  <a:schemeClr val="tx1"/>
                </a:solidFill>
                <a:effectLst/>
                <a:latin typeface="Arial" charset="0"/>
                <a:ea typeface="ＭＳ Ｐゴシック" pitchFamily="50" charset="-128"/>
              </a:rPr>
              <a:t>JP PINT</a:t>
            </a:r>
            <a:r>
              <a:rPr kumimoji="1" lang="ja-JP" altLang="en-US" sz="1600" b="0" i="0" u="none" strike="noStrike" cap="none" normalizeH="0" baseline="0" dirty="0">
                <a:ln>
                  <a:noFill/>
                </a:ln>
                <a:solidFill>
                  <a:schemeClr val="tx1"/>
                </a:solidFill>
                <a:effectLst/>
                <a:latin typeface="Arial" charset="0"/>
                <a:ea typeface="ＭＳ Ｐゴシック" pitchFamily="50" charset="-128"/>
              </a:rPr>
              <a:t>項目の活用等</a:t>
            </a:r>
            <a:r>
              <a:rPr kumimoji="1" lang="en-US" altLang="ja-JP" sz="16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600" b="0" i="0" u="none" strike="noStrike" cap="none" normalizeH="0" baseline="0" dirty="0">
              <a:ln>
                <a:noFill/>
              </a:ln>
              <a:solidFill>
                <a:schemeClr val="tx1"/>
              </a:solidFill>
              <a:effectLst/>
              <a:latin typeface="Arial" charset="0"/>
              <a:ea typeface="ＭＳ Ｐゴシック" pitchFamily="50" charset="-128"/>
            </a:endParaRPr>
          </a:p>
        </p:txBody>
      </p:sp>
      <p:sp>
        <p:nvSpPr>
          <p:cNvPr id="5" name="正方形/長方形 4">
            <a:extLst>
              <a:ext uri="{FF2B5EF4-FFF2-40B4-BE49-F238E27FC236}">
                <a16:creationId xmlns:a16="http://schemas.microsoft.com/office/drawing/2014/main" id="{0EEB0374-5907-3AEF-E844-EC64D58B9EE0}"/>
              </a:ext>
            </a:extLst>
          </p:cNvPr>
          <p:cNvSpPr/>
          <p:nvPr/>
        </p:nvSpPr>
        <p:spPr bwMode="auto">
          <a:xfrm>
            <a:off x="4339609" y="2780928"/>
            <a:ext cx="1826056" cy="2739909"/>
          </a:xfrm>
          <a:prstGeom prst="rect">
            <a:avLst/>
          </a:prstGeom>
          <a:noFill/>
          <a:ln w="28575" cap="flat" cmpd="sng" algn="ctr">
            <a:solidFill>
              <a:srgbClr val="FFC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
        <p:nvSpPr>
          <p:cNvPr id="7" name="正方形/長方形 6">
            <a:extLst>
              <a:ext uri="{FF2B5EF4-FFF2-40B4-BE49-F238E27FC236}">
                <a16:creationId xmlns:a16="http://schemas.microsoft.com/office/drawing/2014/main" id="{919A537F-F972-EF15-3E5B-D757451A2165}"/>
              </a:ext>
            </a:extLst>
          </p:cNvPr>
          <p:cNvSpPr/>
          <p:nvPr/>
        </p:nvSpPr>
        <p:spPr bwMode="auto">
          <a:xfrm>
            <a:off x="1443237" y="2817602"/>
            <a:ext cx="1872206" cy="1977405"/>
          </a:xfrm>
          <a:prstGeom prst="rect">
            <a:avLst/>
          </a:prstGeom>
          <a:solidFill>
            <a:srgbClr val="E2F0D9"/>
          </a:solid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①</a:t>
            </a:r>
            <a:r>
              <a:rPr kumimoji="1" lang="en-US" altLang="ja-JP" sz="1600" b="1" i="0" u="none" strike="noStrike" cap="none" normalizeH="0" baseline="0" dirty="0">
                <a:ln>
                  <a:noFill/>
                </a:ln>
                <a:solidFill>
                  <a:schemeClr val="tx1"/>
                </a:solidFill>
                <a:effectLst/>
                <a:latin typeface="Arial" charset="0"/>
                <a:ea typeface="ＭＳ Ｐゴシック" pitchFamily="50" charset="-128"/>
              </a:rPr>
              <a:t>JP</a:t>
            </a:r>
            <a:r>
              <a:rPr kumimoji="1" lang="ja-JP" altLang="en-US" sz="1600" b="1" i="0" u="none" strike="noStrike" cap="none" normalizeH="0" baseline="0" dirty="0">
                <a:ln>
                  <a:noFill/>
                </a:ln>
                <a:solidFill>
                  <a:schemeClr val="tx1"/>
                </a:solidFill>
                <a:effectLst/>
                <a:latin typeface="Arial" charset="0"/>
                <a:ea typeface="ＭＳ Ｐゴシック" pitchFamily="50" charset="-128"/>
              </a:rPr>
              <a:t> </a:t>
            </a:r>
            <a:r>
              <a:rPr kumimoji="1" lang="en-US" altLang="ja-JP" sz="1600" b="1" i="0" u="none" strike="noStrike" cap="none" normalizeH="0" baseline="0" dirty="0">
                <a:ln>
                  <a:noFill/>
                </a:ln>
                <a:solidFill>
                  <a:schemeClr val="tx1"/>
                </a:solidFill>
                <a:effectLst/>
                <a:latin typeface="Arial" charset="0"/>
                <a:ea typeface="ＭＳ Ｐゴシック" pitchFamily="50" charset="-128"/>
              </a:rPr>
              <a:t>PINT</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文書項目</a:t>
            </a:r>
            <a:endParaRPr kumimoji="1" lang="en-US" altLang="ja-JP" sz="1600" b="1" i="0" u="none" strike="noStrike" cap="none" normalizeH="0" baseline="0" dirty="0">
              <a:ln>
                <a:noFill/>
              </a:ln>
              <a:solidFill>
                <a:schemeClr val="tx1"/>
              </a:solidFill>
              <a:effectLst/>
              <a:latin typeface="Arial" charset="0"/>
              <a:ea typeface="ＭＳ Ｐゴシック"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sz="1600" b="1" dirty="0"/>
              <a:t>【210</a:t>
            </a:r>
            <a:r>
              <a:rPr lang="ja-JP" altLang="en-US" sz="1600" b="1" dirty="0"/>
              <a:t>件</a:t>
            </a:r>
            <a:r>
              <a:rPr lang="en-US" altLang="ja-JP" sz="1600" b="1" dirty="0"/>
              <a:t>】</a:t>
            </a: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8" name="正方形/長方形 7">
            <a:extLst>
              <a:ext uri="{FF2B5EF4-FFF2-40B4-BE49-F238E27FC236}">
                <a16:creationId xmlns:a16="http://schemas.microsoft.com/office/drawing/2014/main" id="{65877C3F-31D0-81FD-447A-B2538248150F}"/>
              </a:ext>
            </a:extLst>
          </p:cNvPr>
          <p:cNvSpPr/>
          <p:nvPr/>
        </p:nvSpPr>
        <p:spPr bwMode="auto">
          <a:xfrm>
            <a:off x="4383147" y="2817602"/>
            <a:ext cx="1734399" cy="1310451"/>
          </a:xfrm>
          <a:prstGeom prst="rect">
            <a:avLst/>
          </a:prstGeom>
          <a:solidFill>
            <a:srgbClr val="E6E6E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②</a:t>
            </a:r>
            <a:r>
              <a:rPr kumimoji="1" lang="en-US" altLang="ja-JP" sz="1600" b="1" i="0" u="none" strike="noStrike" cap="none" normalizeH="0" baseline="0" dirty="0">
                <a:ln>
                  <a:noFill/>
                </a:ln>
                <a:solidFill>
                  <a:schemeClr val="tx1"/>
                </a:solidFill>
                <a:effectLst/>
                <a:latin typeface="Arial" charset="0"/>
                <a:ea typeface="ＭＳ Ｐゴシック" pitchFamily="50" charset="-128"/>
              </a:rPr>
              <a:t>JP</a:t>
            </a:r>
            <a:r>
              <a:rPr kumimoji="1" lang="ja-JP" altLang="en-US" sz="1600" b="1" i="0" u="none" strike="noStrike" cap="none" normalizeH="0" baseline="0" dirty="0">
                <a:ln>
                  <a:noFill/>
                </a:ln>
                <a:solidFill>
                  <a:schemeClr val="tx1"/>
                </a:solidFill>
                <a:effectLst/>
                <a:latin typeface="Arial" charset="0"/>
                <a:ea typeface="ＭＳ Ｐゴシック" pitchFamily="50" charset="-128"/>
              </a:rPr>
              <a:t> </a:t>
            </a:r>
            <a:r>
              <a:rPr kumimoji="1" lang="en-US" altLang="ja-JP" sz="1600" b="1" i="0" u="none" strike="noStrike" cap="none" normalizeH="0" baseline="0" dirty="0">
                <a:ln>
                  <a:noFill/>
                </a:ln>
                <a:solidFill>
                  <a:schemeClr val="tx1"/>
                </a:solidFill>
                <a:effectLst/>
                <a:latin typeface="Arial" charset="0"/>
                <a:ea typeface="ＭＳ Ｐゴシック" pitchFamily="50" charset="-128"/>
              </a:rPr>
              <a:t>PINT</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特有の項目</a:t>
            </a:r>
            <a:endParaRPr kumimoji="1" lang="en-US" altLang="ja-JP" sz="1600" b="1" i="0" u="none" strike="noStrike" cap="none" normalizeH="0" baseline="0" dirty="0">
              <a:ln>
                <a:noFill/>
              </a:ln>
              <a:solidFill>
                <a:schemeClr val="tx1"/>
              </a:solidFill>
              <a:effectLst/>
              <a:latin typeface="Arial" charset="0"/>
              <a:ea typeface="ＭＳ Ｐゴシック"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sz="1600" b="1" dirty="0"/>
              <a:t>【160</a:t>
            </a:r>
            <a:r>
              <a:rPr lang="ja-JP" altLang="en-US" sz="1600" b="1" dirty="0"/>
              <a:t>件</a:t>
            </a:r>
            <a:r>
              <a:rPr lang="en-US" altLang="ja-JP" sz="1600" b="1" dirty="0"/>
              <a:t>】</a:t>
            </a: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11" name="正方形/長方形 10">
            <a:extLst>
              <a:ext uri="{FF2B5EF4-FFF2-40B4-BE49-F238E27FC236}">
                <a16:creationId xmlns:a16="http://schemas.microsoft.com/office/drawing/2014/main" id="{3C64406B-1A51-7176-1F9C-A049F9D8F7A8}"/>
              </a:ext>
            </a:extLst>
          </p:cNvPr>
          <p:cNvSpPr/>
          <p:nvPr/>
        </p:nvSpPr>
        <p:spPr bwMode="auto">
          <a:xfrm>
            <a:off x="4383147" y="4116613"/>
            <a:ext cx="1734399" cy="678399"/>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0" marR="0" indent="0" algn="ctr" defTabSz="914400" rtl="0" eaLnBrk="1" fontAlgn="base" latinLnBrk="0" hangingPunct="1">
              <a:lnSpc>
                <a:spcPts val="1800"/>
              </a:lnSpc>
              <a:spcBef>
                <a:spcPct val="0"/>
              </a:spcBef>
              <a:spcAft>
                <a:spcPct val="0"/>
              </a:spcAft>
              <a:buClrTx/>
              <a:buSzTx/>
              <a:buFontTx/>
              <a:buNone/>
              <a:tabLst/>
            </a:pPr>
            <a:r>
              <a:rPr lang="ja-JP" altLang="en-US" sz="1600" b="1" dirty="0">
                <a:solidFill>
                  <a:schemeClr val="bg1"/>
                </a:solidFill>
              </a:rPr>
              <a:t>③共通に存在する項目</a:t>
            </a:r>
            <a:endParaRPr kumimoji="1" lang="en-US" altLang="ja-JP" sz="1600" b="1" i="0" u="none" strike="noStrike" cap="none" normalizeH="0" baseline="0" dirty="0">
              <a:ln>
                <a:noFill/>
              </a:ln>
              <a:solidFill>
                <a:schemeClr val="bg1"/>
              </a:solidFill>
              <a:effectLst/>
              <a:latin typeface="Arial" charset="0"/>
              <a:ea typeface="ＭＳ Ｐゴシック" pitchFamily="50" charset="-128"/>
            </a:endParaRPr>
          </a:p>
          <a:p>
            <a:pPr marL="0" marR="0" indent="0" algn="ctr" defTabSz="914400" rtl="0" eaLnBrk="1" fontAlgn="base" latinLnBrk="0" hangingPunct="1">
              <a:lnSpc>
                <a:spcPts val="1800"/>
              </a:lnSpc>
              <a:spcBef>
                <a:spcPct val="0"/>
              </a:spcBef>
              <a:spcAft>
                <a:spcPct val="0"/>
              </a:spcAft>
              <a:buClrTx/>
              <a:buSzTx/>
              <a:buFontTx/>
              <a:buNone/>
              <a:tabLst/>
            </a:pPr>
            <a:r>
              <a:rPr lang="en-US" altLang="ja-JP" sz="1600" b="1" dirty="0">
                <a:solidFill>
                  <a:schemeClr val="bg1"/>
                </a:solidFill>
              </a:rPr>
              <a:t>【50</a:t>
            </a:r>
            <a:r>
              <a:rPr lang="ja-JP" altLang="en-US" sz="1600" b="1" dirty="0">
                <a:solidFill>
                  <a:schemeClr val="bg1"/>
                </a:solidFill>
              </a:rPr>
              <a:t>件</a:t>
            </a:r>
            <a:r>
              <a:rPr lang="en-US" altLang="ja-JP" sz="1600" b="1" dirty="0">
                <a:solidFill>
                  <a:schemeClr val="bg1"/>
                </a:solidFill>
              </a:rPr>
              <a:t>】</a:t>
            </a:r>
            <a:endParaRPr kumimoji="1" lang="ja-JP" altLang="en-US" sz="1600" b="1" i="0" u="none" strike="noStrike" cap="none" normalizeH="0" baseline="0" dirty="0">
              <a:ln>
                <a:noFill/>
              </a:ln>
              <a:solidFill>
                <a:schemeClr val="bg1"/>
              </a:solidFill>
              <a:effectLst/>
              <a:latin typeface="Arial" charset="0"/>
              <a:ea typeface="ＭＳ Ｐゴシック" pitchFamily="50" charset="-128"/>
            </a:endParaRPr>
          </a:p>
        </p:txBody>
      </p:sp>
      <p:sp>
        <p:nvSpPr>
          <p:cNvPr id="12" name="正方形/長方形 11">
            <a:extLst>
              <a:ext uri="{FF2B5EF4-FFF2-40B4-BE49-F238E27FC236}">
                <a16:creationId xmlns:a16="http://schemas.microsoft.com/office/drawing/2014/main" id="{75A5ACD6-50C7-5AE1-F807-877161DFF5B1}"/>
              </a:ext>
            </a:extLst>
          </p:cNvPr>
          <p:cNvSpPr/>
          <p:nvPr/>
        </p:nvSpPr>
        <p:spPr bwMode="auto">
          <a:xfrm>
            <a:off x="4383147" y="4796423"/>
            <a:ext cx="1734399" cy="668830"/>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ts val="1800"/>
              </a:lnSpc>
              <a:spcBef>
                <a:spcPct val="0"/>
              </a:spcBef>
              <a:spcAft>
                <a:spcPct val="0"/>
              </a:spcAft>
              <a:buClrTx/>
              <a:buSzTx/>
              <a:buFontTx/>
              <a:buNone/>
              <a:tabLst/>
            </a:pPr>
            <a:r>
              <a:rPr lang="ja-JP" altLang="en-US" sz="1600" b="1" dirty="0">
                <a:solidFill>
                  <a:srgbClr val="FF0000"/>
                </a:solidFill>
              </a:rPr>
              <a:t>④</a:t>
            </a:r>
            <a:r>
              <a:rPr lang="en-US" altLang="ja-JP" sz="1600" b="1" dirty="0">
                <a:solidFill>
                  <a:srgbClr val="FF0000"/>
                </a:solidFill>
              </a:rPr>
              <a:t>CI-NET</a:t>
            </a:r>
          </a:p>
          <a:p>
            <a:pPr marL="0" marR="0" indent="0" algn="ctr" defTabSz="914400" rtl="0" eaLnBrk="1" fontAlgn="base" latinLnBrk="0" hangingPunct="1">
              <a:lnSpc>
                <a:spcPts val="1800"/>
              </a:lnSpc>
              <a:spcBef>
                <a:spcPct val="0"/>
              </a:spcBef>
              <a:spcAft>
                <a:spcPct val="0"/>
              </a:spcAft>
              <a:buClrTx/>
              <a:buSzTx/>
              <a:buFontTx/>
              <a:buNone/>
              <a:tabLst/>
            </a:pPr>
            <a:r>
              <a:rPr lang="ja-JP" altLang="en-US" sz="1600" b="1" dirty="0">
                <a:solidFill>
                  <a:srgbClr val="FF0000"/>
                </a:solidFill>
              </a:rPr>
              <a:t>特有の項目</a:t>
            </a:r>
            <a:endParaRPr kumimoji="1" lang="en-US" altLang="ja-JP" sz="1600" b="1" i="0" u="none" strike="noStrike" cap="none" normalizeH="0" baseline="0" dirty="0">
              <a:ln>
                <a:noFill/>
              </a:ln>
              <a:solidFill>
                <a:srgbClr val="FF0000"/>
              </a:solidFill>
            </a:endParaRPr>
          </a:p>
          <a:p>
            <a:pPr marL="0" marR="0" indent="0" algn="ctr" defTabSz="914400" rtl="0" eaLnBrk="1" fontAlgn="base" latinLnBrk="0" hangingPunct="1">
              <a:lnSpc>
                <a:spcPts val="1800"/>
              </a:lnSpc>
              <a:spcBef>
                <a:spcPct val="0"/>
              </a:spcBef>
              <a:spcAft>
                <a:spcPct val="0"/>
              </a:spcAft>
              <a:buClrTx/>
              <a:buSzTx/>
              <a:buFontTx/>
              <a:buNone/>
              <a:tabLst/>
            </a:pPr>
            <a:r>
              <a:rPr lang="en-US" altLang="ja-JP" sz="1600" b="1" dirty="0">
                <a:solidFill>
                  <a:srgbClr val="FF0000"/>
                </a:solidFill>
              </a:rPr>
              <a:t>【61</a:t>
            </a:r>
            <a:r>
              <a:rPr lang="ja-JP" altLang="en-US" sz="1600" b="1" dirty="0">
                <a:solidFill>
                  <a:srgbClr val="FF0000"/>
                </a:solidFill>
              </a:rPr>
              <a:t>件</a:t>
            </a:r>
            <a:r>
              <a:rPr lang="en-US" altLang="ja-JP" sz="1600" b="1" dirty="0">
                <a:solidFill>
                  <a:srgbClr val="FF0000"/>
                </a:solidFill>
              </a:rPr>
              <a:t>】</a:t>
            </a:r>
            <a:endParaRPr kumimoji="1" lang="ja-JP" altLang="en-US" sz="1600" b="1" i="0" u="none" strike="noStrike" cap="none" normalizeH="0" baseline="0" dirty="0">
              <a:ln>
                <a:noFill/>
              </a:ln>
              <a:solidFill>
                <a:srgbClr val="FF0000"/>
              </a:solidFill>
            </a:endParaRPr>
          </a:p>
        </p:txBody>
      </p:sp>
      <p:sp>
        <p:nvSpPr>
          <p:cNvPr id="13" name="正方形/長方形 12">
            <a:extLst>
              <a:ext uri="{FF2B5EF4-FFF2-40B4-BE49-F238E27FC236}">
                <a16:creationId xmlns:a16="http://schemas.microsoft.com/office/drawing/2014/main" id="{A199DAC8-3240-6740-C9F5-F375E2A1843C}"/>
              </a:ext>
            </a:extLst>
          </p:cNvPr>
          <p:cNvSpPr/>
          <p:nvPr/>
        </p:nvSpPr>
        <p:spPr bwMode="auto">
          <a:xfrm>
            <a:off x="7185250" y="4116613"/>
            <a:ext cx="1872206" cy="1348640"/>
          </a:xfrm>
          <a:prstGeom prst="rect">
            <a:avLst/>
          </a:prstGeom>
          <a:solidFill>
            <a:srgbClr val="FBE5D6"/>
          </a:solid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⑤</a:t>
            </a:r>
            <a:r>
              <a:rPr kumimoji="1" lang="en-US" altLang="ja-JP" sz="1600" b="1" i="0" u="none" strike="noStrike" cap="none" normalizeH="0" baseline="0" dirty="0">
                <a:ln>
                  <a:noFill/>
                </a:ln>
                <a:solidFill>
                  <a:schemeClr val="tx1"/>
                </a:solidFill>
                <a:effectLst/>
                <a:latin typeface="Arial" charset="0"/>
                <a:ea typeface="ＭＳ Ｐゴシック" pitchFamily="50" charset="-128"/>
              </a:rPr>
              <a:t>CI-NET</a:t>
            </a:r>
            <a:r>
              <a:rPr kumimoji="1" lang="ja-JP" altLang="en-US" sz="1600" b="1" i="0" u="none" strike="noStrike" cap="none" normalizeH="0" baseline="0" dirty="0">
                <a:ln>
                  <a:noFill/>
                </a:ln>
                <a:solidFill>
                  <a:schemeClr val="tx1"/>
                </a:solidFill>
                <a:effectLst/>
                <a:latin typeface="Arial" charset="0"/>
                <a:ea typeface="ＭＳ Ｐゴシック" pitchFamily="50" charset="-128"/>
              </a:rPr>
              <a:t>請求書項目</a:t>
            </a:r>
            <a:endParaRPr kumimoji="1" lang="en-US" altLang="ja-JP" sz="1600" b="1" i="0" u="none" strike="noStrike" cap="none" normalizeH="0" baseline="0" dirty="0">
              <a:ln>
                <a:noFill/>
              </a:ln>
              <a:solidFill>
                <a:schemeClr val="tx1"/>
              </a:solidFill>
              <a:effectLst/>
              <a:latin typeface="Arial" charset="0"/>
              <a:ea typeface="ＭＳ Ｐゴシック"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sz="1600" b="1" dirty="0"/>
              <a:t>【111</a:t>
            </a:r>
            <a:r>
              <a:rPr lang="ja-JP" altLang="en-US" sz="1600" b="1" dirty="0"/>
              <a:t>件</a:t>
            </a:r>
            <a:r>
              <a:rPr lang="en-US" altLang="ja-JP" sz="1600" b="1" dirty="0"/>
              <a:t>】</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charset="0"/>
                <a:ea typeface="ＭＳ Ｐゴシック" pitchFamily="50" charset="-128"/>
              </a:rPr>
              <a:t>工事請負契約外請求メッセージが対応</a:t>
            </a:r>
          </a:p>
        </p:txBody>
      </p:sp>
      <p:sp>
        <p:nvSpPr>
          <p:cNvPr id="14" name="矢印: 右 13">
            <a:extLst>
              <a:ext uri="{FF2B5EF4-FFF2-40B4-BE49-F238E27FC236}">
                <a16:creationId xmlns:a16="http://schemas.microsoft.com/office/drawing/2014/main" id="{FA2D000D-2762-0D21-78AB-4EBB67BE0E0B}"/>
              </a:ext>
            </a:extLst>
          </p:cNvPr>
          <p:cNvSpPr/>
          <p:nvPr/>
        </p:nvSpPr>
        <p:spPr bwMode="auto">
          <a:xfrm>
            <a:off x="3525259" y="3495997"/>
            <a:ext cx="648072" cy="452092"/>
          </a:xfrm>
          <a:prstGeom prst="rightArrow">
            <a:avLst/>
          </a:prstGeom>
          <a:solidFill>
            <a:srgbClr val="548235"/>
          </a:solidFill>
          <a:ln w="9525" cap="flat" cmpd="sng" algn="ctr">
            <a:solidFill>
              <a:srgbClr val="54823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a:ln>
                  <a:noFill/>
                </a:ln>
                <a:solidFill>
                  <a:schemeClr val="bg1"/>
                </a:solidFill>
                <a:effectLst/>
                <a:latin typeface="Arial" charset="0"/>
                <a:ea typeface="ＭＳ Ｐゴシック" pitchFamily="50" charset="-128"/>
              </a:rPr>
              <a:t>発行</a:t>
            </a:r>
          </a:p>
        </p:txBody>
      </p:sp>
      <p:sp>
        <p:nvSpPr>
          <p:cNvPr id="15" name="矢印: 右 14">
            <a:extLst>
              <a:ext uri="{FF2B5EF4-FFF2-40B4-BE49-F238E27FC236}">
                <a16:creationId xmlns:a16="http://schemas.microsoft.com/office/drawing/2014/main" id="{BEE0EB86-D8F4-4D8B-856C-D309AE23CFC9}"/>
              </a:ext>
            </a:extLst>
          </p:cNvPr>
          <p:cNvSpPr/>
          <p:nvPr/>
        </p:nvSpPr>
        <p:spPr bwMode="auto">
          <a:xfrm>
            <a:off x="6341927" y="4564887"/>
            <a:ext cx="648072" cy="452092"/>
          </a:xfrm>
          <a:prstGeom prst="rightArrow">
            <a:avLst/>
          </a:prstGeom>
          <a:solidFill>
            <a:srgbClr val="C55A11"/>
          </a:solidFill>
          <a:ln w="9525" cap="flat" cmpd="sng" algn="ctr">
            <a:solidFill>
              <a:srgbClr val="C55A1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a:ln>
                  <a:noFill/>
                </a:ln>
                <a:solidFill>
                  <a:schemeClr val="bg1"/>
                </a:solidFill>
                <a:effectLst/>
                <a:latin typeface="Arial" charset="0"/>
                <a:ea typeface="ＭＳ Ｐゴシック" pitchFamily="50" charset="-128"/>
              </a:rPr>
              <a:t>受取</a:t>
            </a:r>
          </a:p>
        </p:txBody>
      </p:sp>
      <p:sp>
        <p:nvSpPr>
          <p:cNvPr id="16" name="矢印: 右カーブ 15">
            <a:extLst>
              <a:ext uri="{FF2B5EF4-FFF2-40B4-BE49-F238E27FC236}">
                <a16:creationId xmlns:a16="http://schemas.microsoft.com/office/drawing/2014/main" id="{46D7E694-8070-7D44-79CE-D0DD99762D46}"/>
              </a:ext>
            </a:extLst>
          </p:cNvPr>
          <p:cNvSpPr/>
          <p:nvPr/>
        </p:nvSpPr>
        <p:spPr bwMode="auto">
          <a:xfrm>
            <a:off x="3968587" y="3928671"/>
            <a:ext cx="438617" cy="1112292"/>
          </a:xfrm>
          <a:prstGeom prst="curved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cxnSp>
        <p:nvCxnSpPr>
          <p:cNvPr id="17" name="直線コネクタ 16">
            <a:extLst>
              <a:ext uri="{FF2B5EF4-FFF2-40B4-BE49-F238E27FC236}">
                <a16:creationId xmlns:a16="http://schemas.microsoft.com/office/drawing/2014/main" id="{FA98C7B1-67F4-5D0A-D909-2BA5D1D9A20B}"/>
              </a:ext>
            </a:extLst>
          </p:cNvPr>
          <p:cNvCxnSpPr/>
          <p:nvPr/>
        </p:nvCxnSpPr>
        <p:spPr bwMode="auto">
          <a:xfrm>
            <a:off x="3315443" y="2817602"/>
            <a:ext cx="106770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線コネクタ 17">
            <a:extLst>
              <a:ext uri="{FF2B5EF4-FFF2-40B4-BE49-F238E27FC236}">
                <a16:creationId xmlns:a16="http://schemas.microsoft.com/office/drawing/2014/main" id="{13FC5F86-6F42-3352-B3AD-F9611037F6CB}"/>
              </a:ext>
            </a:extLst>
          </p:cNvPr>
          <p:cNvCxnSpPr/>
          <p:nvPr/>
        </p:nvCxnSpPr>
        <p:spPr bwMode="auto">
          <a:xfrm>
            <a:off x="3315443" y="4795007"/>
            <a:ext cx="106770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線コネクタ 18">
            <a:extLst>
              <a:ext uri="{FF2B5EF4-FFF2-40B4-BE49-F238E27FC236}">
                <a16:creationId xmlns:a16="http://schemas.microsoft.com/office/drawing/2014/main" id="{378D977F-EC0D-DB87-05BC-1AE6D02A733D}"/>
              </a:ext>
            </a:extLst>
          </p:cNvPr>
          <p:cNvCxnSpPr/>
          <p:nvPr/>
        </p:nvCxnSpPr>
        <p:spPr bwMode="auto">
          <a:xfrm>
            <a:off x="6117546" y="4128053"/>
            <a:ext cx="106770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a:extLst>
              <a:ext uri="{FF2B5EF4-FFF2-40B4-BE49-F238E27FC236}">
                <a16:creationId xmlns:a16="http://schemas.microsoft.com/office/drawing/2014/main" id="{BF79DDBD-8B45-2CCD-1ED9-D67C62BFF5E2}"/>
              </a:ext>
            </a:extLst>
          </p:cNvPr>
          <p:cNvCxnSpPr/>
          <p:nvPr/>
        </p:nvCxnSpPr>
        <p:spPr bwMode="auto">
          <a:xfrm>
            <a:off x="6108606" y="5464692"/>
            <a:ext cx="1067704"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706173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CEC3B-36D5-BE80-EB08-D3D672137479}"/>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EFE3F0F8-E88F-66DA-955C-ABEC62A84C5E}"/>
              </a:ext>
            </a:extLst>
          </p:cNvPr>
          <p:cNvSpPr>
            <a:spLocks noGrp="1"/>
          </p:cNvSpPr>
          <p:nvPr>
            <p:ph type="title"/>
          </p:nvPr>
        </p:nvSpPr>
        <p:spPr/>
        <p:txBody>
          <a:bodyPr/>
          <a:lstStyle/>
          <a:p>
            <a:r>
              <a:rPr lang="ja-JP" altLang="ja-JP" sz="3200" dirty="0"/>
              <a:t>標準委員会の活動</a:t>
            </a:r>
            <a:r>
              <a:rPr lang="en-US" altLang="ja-JP" sz="3200" dirty="0">
                <a:latin typeface="+mn-ea"/>
                <a:ea typeface="+mn-ea"/>
              </a:rPr>
              <a:t>(</a:t>
            </a:r>
            <a:r>
              <a:rPr lang="en-US" altLang="ja-JP" sz="3200" dirty="0"/>
              <a:t>12/13</a:t>
            </a:r>
            <a:r>
              <a:rPr lang="en-US" altLang="ja-JP" sz="3200" dirty="0">
                <a:latin typeface="+mn-ea"/>
                <a:ea typeface="+mn-ea"/>
              </a:rPr>
              <a:t>)</a:t>
            </a:r>
            <a:endParaRPr lang="ja-JP" altLang="en-US" sz="3200" dirty="0">
              <a:latin typeface="+mn-ea"/>
              <a:ea typeface="+mn-ea"/>
            </a:endParaRPr>
          </a:p>
        </p:txBody>
      </p:sp>
      <p:sp>
        <p:nvSpPr>
          <p:cNvPr id="2" name="Rectangle 38">
            <a:extLst>
              <a:ext uri="{FF2B5EF4-FFF2-40B4-BE49-F238E27FC236}">
                <a16:creationId xmlns:a16="http://schemas.microsoft.com/office/drawing/2014/main" id="{54114B88-22F0-E328-8705-131A3EE3A01E}"/>
              </a:ext>
            </a:extLst>
          </p:cNvPr>
          <p:cNvSpPr>
            <a:spLocks noChangeArrowheads="1"/>
          </p:cNvSpPr>
          <p:nvPr/>
        </p:nvSpPr>
        <p:spPr bwMode="auto">
          <a:xfrm>
            <a:off x="493481" y="764704"/>
            <a:ext cx="9157777" cy="241604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0"/>
              </a:spcBef>
              <a:spcAft>
                <a:spcPts val="600"/>
              </a:spcAft>
              <a:buClrTx/>
              <a:buSzTx/>
              <a:buNone/>
            </a:pPr>
            <a:r>
              <a:rPr lang="en-US" altLang="ja-JP" sz="2200" b="1" dirty="0">
                <a:latin typeface="+mn-ea"/>
                <a:ea typeface="+mn-ea"/>
              </a:rPr>
              <a:t>(4)JP PINT</a:t>
            </a:r>
            <a:r>
              <a:rPr lang="ja-JP" altLang="en-US" sz="2200" b="1" dirty="0">
                <a:latin typeface="+mn-ea"/>
                <a:ea typeface="+mn-ea"/>
              </a:rPr>
              <a:t>に対する</a:t>
            </a:r>
            <a:r>
              <a:rPr lang="en-US" altLang="ja-JP" sz="2200" b="1" dirty="0">
                <a:latin typeface="+mn-ea"/>
                <a:ea typeface="+mn-ea"/>
              </a:rPr>
              <a:t>CI-NET</a:t>
            </a:r>
            <a:r>
              <a:rPr lang="ja-JP" altLang="en-US" sz="2200" b="1" dirty="0">
                <a:latin typeface="+mn-ea"/>
                <a:ea typeface="+mn-ea"/>
              </a:rPr>
              <a:t>対応の検討</a:t>
            </a:r>
            <a:endParaRPr lang="en-US" altLang="ja-JP" sz="2200" b="1" dirty="0">
              <a:latin typeface="+mn-ea"/>
              <a:ea typeface="+mn-ea"/>
            </a:endParaRPr>
          </a:p>
          <a:p>
            <a:pPr eaLnBrk="1" hangingPunct="1">
              <a:spcBef>
                <a:spcPts val="0"/>
              </a:spcBef>
              <a:spcAft>
                <a:spcPts val="0"/>
              </a:spcAft>
              <a:buClrTx/>
              <a:buSzTx/>
            </a:pPr>
            <a:r>
              <a:rPr lang="en-US" altLang="ja-JP" sz="2200" dirty="0">
                <a:latin typeface="+mn-ea"/>
                <a:ea typeface="+mn-ea"/>
              </a:rPr>
              <a:t>JP PINT</a:t>
            </a:r>
            <a:r>
              <a:rPr lang="ja-JP" altLang="en-US" sz="2200" dirty="0">
                <a:latin typeface="+mn-ea"/>
                <a:ea typeface="+mn-ea"/>
              </a:rPr>
              <a:t>への対応方法および実証実験等の結果を踏まえ、対応の是非を含めて検討</a:t>
            </a:r>
            <a:endParaRPr lang="en-US" altLang="ja-JP" sz="2200" dirty="0">
              <a:latin typeface="+mn-ea"/>
              <a:ea typeface="+mn-ea"/>
            </a:endParaRPr>
          </a:p>
          <a:p>
            <a:pPr lvl="1" eaLnBrk="1" hangingPunct="1">
              <a:spcBef>
                <a:spcPts val="0"/>
              </a:spcBef>
              <a:spcAft>
                <a:spcPts val="0"/>
              </a:spcAft>
              <a:buClrTx/>
              <a:buSzTx/>
              <a:buFont typeface="Wingdings" panose="05000000000000000000" pitchFamily="2" charset="2"/>
              <a:buChar char="l"/>
            </a:pPr>
            <a:r>
              <a:rPr lang="en-US" altLang="ja-JP" sz="2000" dirty="0">
                <a:latin typeface="+mn-ea"/>
                <a:ea typeface="+mn-ea"/>
              </a:rPr>
              <a:t>JP PINT</a:t>
            </a:r>
            <a:r>
              <a:rPr lang="ja-JP" altLang="en-US" sz="2000" dirty="0">
                <a:latin typeface="+mn-ea"/>
                <a:ea typeface="+mn-ea"/>
              </a:rPr>
              <a:t>が中間ファイルとして活用可能かを目的とした実証実験第</a:t>
            </a:r>
            <a:r>
              <a:rPr lang="en-US" altLang="ja-JP" sz="2000" dirty="0">
                <a:latin typeface="+mn-ea"/>
                <a:ea typeface="+mn-ea"/>
              </a:rPr>
              <a:t>1</a:t>
            </a:r>
            <a:r>
              <a:rPr lang="ja-JP" altLang="en-US" sz="2000" dirty="0">
                <a:latin typeface="+mn-ea"/>
                <a:ea typeface="+mn-ea"/>
              </a:rPr>
              <a:t>ステップ</a:t>
            </a:r>
            <a:r>
              <a:rPr lang="en-US" altLang="ja-JP" sz="2000" dirty="0">
                <a:latin typeface="+mn-ea"/>
                <a:ea typeface="+mn-ea"/>
              </a:rPr>
              <a:t>(TF</a:t>
            </a:r>
            <a:r>
              <a:rPr lang="ja-JP" altLang="en-US" sz="2000" dirty="0">
                <a:latin typeface="+mn-ea"/>
                <a:ea typeface="+mn-ea"/>
              </a:rPr>
              <a:t>実証、基本的な項目</a:t>
            </a:r>
            <a:r>
              <a:rPr lang="en-US" altLang="ja-JP" sz="2000" dirty="0">
                <a:latin typeface="+mn-ea"/>
                <a:ea typeface="+mn-ea"/>
              </a:rPr>
              <a:t>)</a:t>
            </a:r>
            <a:r>
              <a:rPr lang="ja-JP" altLang="en-US" sz="2000" dirty="0">
                <a:latin typeface="+mn-ea"/>
                <a:ea typeface="+mn-ea"/>
              </a:rPr>
              <a:t>を実施。</a:t>
            </a:r>
            <a:endParaRPr lang="en-US" altLang="ja-JP" sz="2000" dirty="0">
              <a:latin typeface="+mn-ea"/>
              <a:ea typeface="+mn-ea"/>
            </a:endParaRPr>
          </a:p>
          <a:p>
            <a:pPr lvl="1" eaLnBrk="1" hangingPunct="1">
              <a:spcBef>
                <a:spcPts val="0"/>
              </a:spcBef>
              <a:spcAft>
                <a:spcPts val="0"/>
              </a:spcAft>
              <a:buClrTx/>
              <a:buSzTx/>
              <a:buFont typeface="Wingdings" panose="05000000000000000000" pitchFamily="2" charset="2"/>
              <a:buChar char="l"/>
            </a:pPr>
            <a:r>
              <a:rPr lang="en-US" altLang="ja-JP" sz="2000" dirty="0">
                <a:solidFill>
                  <a:srgbClr val="FF0000"/>
                </a:solidFill>
                <a:latin typeface="+mn-ea"/>
                <a:ea typeface="+mn-ea"/>
              </a:rPr>
              <a:t>CI-NET</a:t>
            </a:r>
            <a:r>
              <a:rPr lang="ja-JP" altLang="en-US" sz="2000" dirty="0">
                <a:solidFill>
                  <a:srgbClr val="FF0000"/>
                </a:solidFill>
                <a:latin typeface="+mn-ea"/>
                <a:ea typeface="+mn-ea"/>
              </a:rPr>
              <a:t>利用者がゼネコン等の買い手</a:t>
            </a:r>
            <a:r>
              <a:rPr lang="en-US" altLang="ja-JP" sz="2000" dirty="0">
                <a:solidFill>
                  <a:srgbClr val="FF0000"/>
                </a:solidFill>
                <a:latin typeface="+mn-ea"/>
                <a:ea typeface="+mn-ea"/>
              </a:rPr>
              <a:t>(A</a:t>
            </a:r>
            <a:r>
              <a:rPr lang="ja-JP" altLang="en-US" sz="2000" dirty="0">
                <a:solidFill>
                  <a:srgbClr val="FF0000"/>
                </a:solidFill>
                <a:latin typeface="+mn-ea"/>
                <a:ea typeface="+mn-ea"/>
              </a:rPr>
              <a:t>実証</a:t>
            </a:r>
            <a:r>
              <a:rPr lang="en-US" altLang="ja-JP" sz="2000" dirty="0">
                <a:solidFill>
                  <a:srgbClr val="FF0000"/>
                </a:solidFill>
                <a:latin typeface="+mn-ea"/>
                <a:ea typeface="+mn-ea"/>
              </a:rPr>
              <a:t>)</a:t>
            </a:r>
            <a:r>
              <a:rPr lang="ja-JP" altLang="en-US" sz="2000" dirty="0">
                <a:latin typeface="+mn-ea"/>
                <a:ea typeface="+mn-ea"/>
              </a:rPr>
              <a:t>または</a:t>
            </a:r>
            <a:r>
              <a:rPr lang="en-US" altLang="ja-JP" sz="2000" dirty="0">
                <a:solidFill>
                  <a:srgbClr val="FF0000"/>
                </a:solidFill>
                <a:latin typeface="+mn-ea"/>
                <a:ea typeface="+mn-ea"/>
              </a:rPr>
              <a:t>CI-NET</a:t>
            </a:r>
            <a:r>
              <a:rPr lang="ja-JP" altLang="en-US" sz="2000" dirty="0">
                <a:solidFill>
                  <a:srgbClr val="FF0000"/>
                </a:solidFill>
                <a:latin typeface="+mn-ea"/>
                <a:ea typeface="+mn-ea"/>
              </a:rPr>
              <a:t>利用者が協力会社等の売り手</a:t>
            </a:r>
            <a:r>
              <a:rPr lang="en-US" altLang="ja-JP" sz="2000" dirty="0">
                <a:solidFill>
                  <a:srgbClr val="FF0000"/>
                </a:solidFill>
                <a:latin typeface="+mn-ea"/>
                <a:ea typeface="+mn-ea"/>
              </a:rPr>
              <a:t>(B</a:t>
            </a:r>
            <a:r>
              <a:rPr lang="ja-JP" altLang="en-US" sz="2000" dirty="0">
                <a:solidFill>
                  <a:srgbClr val="FF0000"/>
                </a:solidFill>
                <a:latin typeface="+mn-ea"/>
                <a:ea typeface="+mn-ea"/>
              </a:rPr>
              <a:t>実証</a:t>
            </a:r>
            <a:r>
              <a:rPr lang="en-US" altLang="ja-JP" sz="2000" dirty="0">
                <a:solidFill>
                  <a:srgbClr val="FF0000"/>
                </a:solidFill>
                <a:latin typeface="+mn-ea"/>
                <a:ea typeface="+mn-ea"/>
              </a:rPr>
              <a:t>)</a:t>
            </a:r>
            <a:r>
              <a:rPr lang="ja-JP" altLang="en-US" sz="2000" dirty="0">
                <a:latin typeface="+mn-ea"/>
                <a:ea typeface="+mn-ea"/>
              </a:rPr>
              <a:t>となる</a:t>
            </a:r>
            <a:r>
              <a:rPr lang="en-US" altLang="ja-JP" sz="2000" dirty="0">
                <a:latin typeface="+mn-ea"/>
                <a:ea typeface="+mn-ea"/>
              </a:rPr>
              <a:t>2</a:t>
            </a:r>
            <a:r>
              <a:rPr lang="ja-JP" altLang="en-US" sz="2000" dirty="0">
                <a:latin typeface="+mn-ea"/>
                <a:ea typeface="+mn-ea"/>
              </a:rPr>
              <a:t>つの方法を確認。</a:t>
            </a:r>
            <a:endParaRPr lang="en-US" altLang="ja-JP" sz="2000" dirty="0">
              <a:latin typeface="+mn-ea"/>
              <a:ea typeface="+mn-ea"/>
            </a:endParaRPr>
          </a:p>
        </p:txBody>
      </p:sp>
      <p:pic>
        <p:nvPicPr>
          <p:cNvPr id="7" name="図 6">
            <a:extLst>
              <a:ext uri="{FF2B5EF4-FFF2-40B4-BE49-F238E27FC236}">
                <a16:creationId xmlns:a16="http://schemas.microsoft.com/office/drawing/2014/main" id="{5D1FDAE3-C2E0-2792-25B8-3A692D29622C}"/>
              </a:ext>
            </a:extLst>
          </p:cNvPr>
          <p:cNvPicPr>
            <a:picLocks noChangeAspect="1"/>
          </p:cNvPicPr>
          <p:nvPr/>
        </p:nvPicPr>
        <p:blipFill>
          <a:blip r:embed="rId2">
            <a:extLst>
              <a:ext uri="{28A0092B-C50C-407E-A947-70E740481C1C}">
                <a14:useLocalDpi xmlns:a14="http://schemas.microsoft.com/office/drawing/2010/main" val="0"/>
              </a:ext>
            </a:extLst>
          </a:blip>
          <a:srcRect l="1004" t="32962" b="-1213"/>
          <a:stretch/>
        </p:blipFill>
        <p:spPr bwMode="auto">
          <a:xfrm>
            <a:off x="632520" y="3264120"/>
            <a:ext cx="8856984" cy="3405240"/>
          </a:xfrm>
          <a:prstGeom prst="rect">
            <a:avLst/>
          </a:prstGeom>
          <a:solidFill>
            <a:schemeClr val="bg1"/>
          </a:solidFill>
          <a:ln>
            <a:noFill/>
          </a:ln>
        </p:spPr>
      </p:pic>
      <p:pic>
        <p:nvPicPr>
          <p:cNvPr id="5" name="図 4">
            <a:extLst>
              <a:ext uri="{FF2B5EF4-FFF2-40B4-BE49-F238E27FC236}">
                <a16:creationId xmlns:a16="http://schemas.microsoft.com/office/drawing/2014/main" id="{FF9C47E6-1A28-F4D9-FE7F-BE05A97EFDF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81592" y="2612733"/>
            <a:ext cx="6336108" cy="3533411"/>
          </a:xfrm>
          <a:prstGeom prst="rect">
            <a:avLst/>
          </a:prstGeom>
          <a:noFill/>
          <a:ln>
            <a:noFill/>
          </a:ln>
        </p:spPr>
      </p:pic>
      <p:sp>
        <p:nvSpPr>
          <p:cNvPr id="8" name="Rectangle 38">
            <a:extLst>
              <a:ext uri="{FF2B5EF4-FFF2-40B4-BE49-F238E27FC236}">
                <a16:creationId xmlns:a16="http://schemas.microsoft.com/office/drawing/2014/main" id="{8F9F237F-F1EA-042F-F440-28A135A48D19}"/>
              </a:ext>
            </a:extLst>
          </p:cNvPr>
          <p:cNvSpPr>
            <a:spLocks noChangeArrowheads="1"/>
          </p:cNvSpPr>
          <p:nvPr/>
        </p:nvSpPr>
        <p:spPr bwMode="auto">
          <a:xfrm>
            <a:off x="1752593" y="6402814"/>
            <a:ext cx="6400813" cy="338554"/>
          </a:xfrm>
          <a:prstGeom prst="rect">
            <a:avLst/>
          </a:prstGeom>
          <a:noFill/>
          <a:ln>
            <a:noFill/>
          </a:ln>
          <a:effec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algn="ctr" eaLnBrk="1" hangingPunct="1">
              <a:spcBef>
                <a:spcPts val="0"/>
              </a:spcBef>
              <a:spcAft>
                <a:spcPts val="600"/>
              </a:spcAft>
              <a:buClrTx/>
              <a:buSzTx/>
              <a:buNone/>
            </a:pPr>
            <a:r>
              <a:rPr lang="en-US" altLang="ja-JP" sz="1600" b="1" dirty="0">
                <a:latin typeface="+mn-ea"/>
                <a:ea typeface="+mn-ea"/>
              </a:rPr>
              <a:t>TF</a:t>
            </a:r>
            <a:r>
              <a:rPr lang="ja-JP" altLang="en-US" sz="1600" b="1" dirty="0">
                <a:latin typeface="+mn-ea"/>
                <a:ea typeface="+mn-ea"/>
              </a:rPr>
              <a:t>実証の対象者および考え方</a:t>
            </a:r>
            <a:endParaRPr lang="en-US" altLang="ja-JP" sz="1400" dirty="0">
              <a:latin typeface="+mn-ea"/>
              <a:ea typeface="+mn-ea"/>
            </a:endParaRPr>
          </a:p>
        </p:txBody>
      </p:sp>
      <p:sp>
        <p:nvSpPr>
          <p:cNvPr id="9" name="スライド番号プレースホルダー 2">
            <a:extLst>
              <a:ext uri="{FF2B5EF4-FFF2-40B4-BE49-F238E27FC236}">
                <a16:creationId xmlns:a16="http://schemas.microsoft.com/office/drawing/2014/main" id="{23123FB9-8752-AC41-3E02-14A9699258B3}"/>
              </a:ext>
            </a:extLst>
          </p:cNvPr>
          <p:cNvSpPr>
            <a:spLocks noGrp="1"/>
          </p:cNvSpPr>
          <p:nvPr>
            <p:ph type="sldNum" sz="quarter" idx="12"/>
          </p:nvPr>
        </p:nvSpPr>
        <p:spPr>
          <a:xfrm>
            <a:off x="7339858" y="6445472"/>
            <a:ext cx="2311400" cy="457200"/>
          </a:xfrm>
        </p:spPr>
        <p:txBody>
          <a:bodyPr/>
          <a:lstStyle/>
          <a:p>
            <a:pPr>
              <a:defRPr/>
            </a:pPr>
            <a:fld id="{9188B398-C50B-4225-93E6-563564AF281A}" type="slidenum">
              <a:rPr lang="en-US" altLang="ja-JP" smtClean="0">
                <a:solidFill>
                  <a:prstClr val="black"/>
                </a:solidFill>
              </a:rPr>
              <a:pPr>
                <a:defRPr/>
              </a:pPr>
              <a:t>28</a:t>
            </a:fld>
            <a:endParaRPr lang="en-US" altLang="ja-JP" dirty="0">
              <a:solidFill>
                <a:prstClr val="black"/>
              </a:solidFill>
            </a:endParaRPr>
          </a:p>
        </p:txBody>
      </p:sp>
      <p:sp>
        <p:nvSpPr>
          <p:cNvPr id="3" name="正方形/長方形 2">
            <a:extLst>
              <a:ext uri="{FF2B5EF4-FFF2-40B4-BE49-F238E27FC236}">
                <a16:creationId xmlns:a16="http://schemas.microsoft.com/office/drawing/2014/main" id="{DB5EFA89-6777-18E4-94D9-3BEFFB5E3D24}"/>
              </a:ext>
            </a:extLst>
          </p:cNvPr>
          <p:cNvSpPr/>
          <p:nvPr/>
        </p:nvSpPr>
        <p:spPr bwMode="auto">
          <a:xfrm>
            <a:off x="7534694" y="5733256"/>
            <a:ext cx="370634" cy="1080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2858921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714AE-610C-B553-EA88-D9CC69516E56}"/>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B72CB84E-E4F6-5400-8A60-B85DB33E15FC}"/>
              </a:ext>
            </a:extLst>
          </p:cNvPr>
          <p:cNvSpPr>
            <a:spLocks noGrp="1"/>
          </p:cNvSpPr>
          <p:nvPr>
            <p:ph type="title"/>
          </p:nvPr>
        </p:nvSpPr>
        <p:spPr>
          <a:xfrm>
            <a:off x="531346" y="279852"/>
            <a:ext cx="8915400" cy="1139825"/>
          </a:xfrm>
        </p:spPr>
        <p:txBody>
          <a:bodyPr/>
          <a:lstStyle/>
          <a:p>
            <a:r>
              <a:rPr lang="ja-JP" altLang="ja-JP" sz="3200" dirty="0"/>
              <a:t>標準委員会の活動</a:t>
            </a:r>
            <a:r>
              <a:rPr lang="en-US" altLang="ja-JP" sz="3200" dirty="0">
                <a:latin typeface="+mn-ea"/>
                <a:ea typeface="+mn-ea"/>
              </a:rPr>
              <a:t>(</a:t>
            </a:r>
            <a:r>
              <a:rPr lang="en-US" altLang="ja-JP" sz="3200" dirty="0"/>
              <a:t>13/13</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037C5FB8-7385-ED17-CE8A-B492F89D05AA}"/>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29</a:t>
            </a:fld>
            <a:endParaRPr lang="en-US" altLang="ja-JP" dirty="0">
              <a:solidFill>
                <a:prstClr val="black"/>
              </a:solidFill>
            </a:endParaRPr>
          </a:p>
        </p:txBody>
      </p:sp>
      <p:sp>
        <p:nvSpPr>
          <p:cNvPr id="2" name="Rectangle 38">
            <a:extLst>
              <a:ext uri="{FF2B5EF4-FFF2-40B4-BE49-F238E27FC236}">
                <a16:creationId xmlns:a16="http://schemas.microsoft.com/office/drawing/2014/main" id="{EDE35604-9EBE-7524-30A6-4A93023E694D}"/>
              </a:ext>
            </a:extLst>
          </p:cNvPr>
          <p:cNvSpPr>
            <a:spLocks noChangeArrowheads="1"/>
          </p:cNvSpPr>
          <p:nvPr/>
        </p:nvSpPr>
        <p:spPr bwMode="auto">
          <a:xfrm>
            <a:off x="632520" y="791644"/>
            <a:ext cx="9259866" cy="4308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ja-JP" altLang="en-US" sz="2200" dirty="0">
                <a:latin typeface="+mn-ea"/>
                <a:ea typeface="+mn-ea"/>
              </a:rPr>
              <a:t>第</a:t>
            </a:r>
            <a:r>
              <a:rPr lang="en-US" altLang="ja-JP" sz="2200" dirty="0">
                <a:latin typeface="+mn-ea"/>
                <a:ea typeface="+mn-ea"/>
              </a:rPr>
              <a:t>5</a:t>
            </a:r>
            <a:r>
              <a:rPr lang="ja-JP" altLang="en-US" sz="2200" dirty="0">
                <a:latin typeface="+mn-ea"/>
                <a:ea typeface="+mn-ea"/>
              </a:rPr>
              <a:t>次</a:t>
            </a:r>
            <a:r>
              <a:rPr lang="en-US" altLang="ja-JP" sz="2200" dirty="0">
                <a:latin typeface="+mn-ea"/>
                <a:ea typeface="+mn-ea"/>
              </a:rPr>
              <a:t>3</a:t>
            </a:r>
            <a:r>
              <a:rPr lang="ja-JP" altLang="en-US" sz="2200" dirty="0">
                <a:latin typeface="+mn-ea"/>
                <a:ea typeface="+mn-ea"/>
              </a:rPr>
              <a:t>ヵ年活動計画</a:t>
            </a:r>
            <a:r>
              <a:rPr lang="en-US" altLang="ja-JP" sz="2200" dirty="0">
                <a:latin typeface="+mn-ea"/>
                <a:ea typeface="+mn-ea"/>
              </a:rPr>
              <a:t>(2023</a:t>
            </a:r>
            <a:r>
              <a:rPr lang="ja-JP" altLang="en-US" sz="2200" dirty="0">
                <a:latin typeface="+mn-ea"/>
                <a:ea typeface="+mn-ea"/>
              </a:rPr>
              <a:t>～</a:t>
            </a:r>
            <a:r>
              <a:rPr lang="en-US" altLang="ja-JP" sz="2200" dirty="0">
                <a:latin typeface="+mn-ea"/>
                <a:ea typeface="+mn-ea"/>
              </a:rPr>
              <a:t>2025)</a:t>
            </a:r>
            <a:r>
              <a:rPr lang="ja-JP" altLang="en-US" sz="2200" dirty="0">
                <a:latin typeface="+mn-ea"/>
                <a:ea typeface="+mn-ea"/>
              </a:rPr>
              <a:t>の取り組み状況</a:t>
            </a:r>
            <a:endParaRPr lang="en-US" altLang="ja-JP" sz="2200" dirty="0">
              <a:latin typeface="+mn-ea"/>
              <a:ea typeface="+mn-ea"/>
            </a:endParaRPr>
          </a:p>
        </p:txBody>
      </p:sp>
      <p:graphicFrame>
        <p:nvGraphicFramePr>
          <p:cNvPr id="6" name="表 5">
            <a:extLst>
              <a:ext uri="{FF2B5EF4-FFF2-40B4-BE49-F238E27FC236}">
                <a16:creationId xmlns:a16="http://schemas.microsoft.com/office/drawing/2014/main" id="{C362BD6C-048A-C02E-2864-2379A89DF686}"/>
              </a:ext>
            </a:extLst>
          </p:cNvPr>
          <p:cNvGraphicFramePr>
            <a:graphicFrameLocks noGrp="1"/>
          </p:cNvGraphicFramePr>
          <p:nvPr>
            <p:extLst>
              <p:ext uri="{D42A27DB-BD31-4B8C-83A1-F6EECF244321}">
                <p14:modId xmlns:p14="http://schemas.microsoft.com/office/powerpoint/2010/main" val="2167197453"/>
              </p:ext>
            </p:extLst>
          </p:nvPr>
        </p:nvGraphicFramePr>
        <p:xfrm>
          <a:off x="308526" y="1360238"/>
          <a:ext cx="9361040" cy="5217160"/>
        </p:xfrm>
        <a:graphic>
          <a:graphicData uri="http://schemas.openxmlformats.org/drawingml/2006/table">
            <a:tbl>
              <a:tblPr firstRow="1" bandRow="1">
                <a:tableStyleId>{5C22544A-7EE6-4342-B048-85BDC9FD1C3A}</a:tableStyleId>
              </a:tblPr>
              <a:tblGrid>
                <a:gridCol w="2844274">
                  <a:extLst>
                    <a:ext uri="{9D8B030D-6E8A-4147-A177-3AD203B41FA5}">
                      <a16:colId xmlns:a16="http://schemas.microsoft.com/office/drawing/2014/main" val="4162737168"/>
                    </a:ext>
                  </a:extLst>
                </a:gridCol>
                <a:gridCol w="6516766">
                  <a:extLst>
                    <a:ext uri="{9D8B030D-6E8A-4147-A177-3AD203B41FA5}">
                      <a16:colId xmlns:a16="http://schemas.microsoft.com/office/drawing/2014/main" val="2227514027"/>
                    </a:ext>
                  </a:extLst>
                </a:gridCol>
              </a:tblGrid>
              <a:tr h="370840">
                <a:tc>
                  <a:txBody>
                    <a:bodyPr/>
                    <a:lstStyle/>
                    <a:p>
                      <a:pPr marL="0" algn="ctr" defTabSz="914400" rtl="0" eaLnBrk="1" latinLnBrk="0" hangingPunct="1"/>
                      <a:r>
                        <a:rPr lang="ja-JP" altLang="en-US" sz="1800" b="1" dirty="0">
                          <a:latin typeface="+mn-ea"/>
                          <a:ea typeface="+mn-ea"/>
                        </a:rPr>
                        <a:t>第</a:t>
                      </a:r>
                      <a:r>
                        <a:rPr lang="en-US" altLang="ja-JP" sz="1800" b="1" dirty="0">
                          <a:latin typeface="+mn-ea"/>
                          <a:ea typeface="+mn-ea"/>
                        </a:rPr>
                        <a:t>5</a:t>
                      </a:r>
                      <a:r>
                        <a:rPr lang="ja-JP" altLang="en-US" sz="1800" b="1" dirty="0">
                          <a:latin typeface="+mn-ea"/>
                          <a:ea typeface="+mn-ea"/>
                        </a:rPr>
                        <a:t>次</a:t>
                      </a:r>
                      <a:r>
                        <a:rPr lang="en-US" altLang="ja-JP" sz="1800" b="1" dirty="0">
                          <a:latin typeface="+mn-ea"/>
                          <a:ea typeface="+mn-ea"/>
                        </a:rPr>
                        <a:t>3</a:t>
                      </a:r>
                      <a:r>
                        <a:rPr lang="ja-JP" altLang="en-US" sz="1800" b="1" dirty="0">
                          <a:latin typeface="+mn-ea"/>
                          <a:ea typeface="+mn-ea"/>
                        </a:rPr>
                        <a:t>ヵ年活動計画 </a:t>
                      </a:r>
                      <a:r>
                        <a:rPr kumimoji="1" lang="ja-JP" altLang="en-US" sz="1800" b="1" kern="1200" dirty="0">
                          <a:solidFill>
                            <a:schemeClr val="lt1"/>
                          </a:solidFill>
                          <a:latin typeface="+mn-lt"/>
                          <a:ea typeface="+mn-ea"/>
                          <a:cs typeface="+mn-cs"/>
                        </a:rPr>
                        <a:t>項目</a:t>
                      </a:r>
                    </a:p>
                  </a:txBody>
                  <a:tcPr/>
                </a:tc>
                <a:tc>
                  <a:txBody>
                    <a:bodyPr/>
                    <a:lstStyle/>
                    <a:p>
                      <a:pPr marL="0" algn="ctr" defTabSz="914400" rtl="0" eaLnBrk="1" latinLnBrk="0" hangingPunct="1"/>
                      <a:r>
                        <a:rPr kumimoji="1" lang="ja-JP" altLang="en-US" sz="1800" b="1" kern="1200" dirty="0">
                          <a:solidFill>
                            <a:schemeClr val="lt1"/>
                          </a:solidFill>
                          <a:latin typeface="+mn-lt"/>
                          <a:ea typeface="+mn-ea"/>
                          <a:cs typeface="+mn-cs"/>
                        </a:rPr>
                        <a:t>状況　</a:t>
                      </a:r>
                      <a:endParaRPr kumimoji="1" lang="ja-JP" altLang="en-US" sz="1800" b="1" kern="1200" dirty="0">
                        <a:solidFill>
                          <a:srgbClr val="FF0000"/>
                        </a:solidFill>
                        <a:latin typeface="+mn-lt"/>
                        <a:ea typeface="+mn-ea"/>
                        <a:cs typeface="+mn-cs"/>
                      </a:endParaRPr>
                    </a:p>
                  </a:txBody>
                  <a:tcPr/>
                </a:tc>
                <a:extLst>
                  <a:ext uri="{0D108BD9-81ED-4DB2-BD59-A6C34878D82A}">
                    <a16:rowId xmlns:a16="http://schemas.microsoft.com/office/drawing/2014/main" val="1932823241"/>
                  </a:ext>
                </a:extLst>
              </a:tr>
              <a:tr h="370840">
                <a:tc>
                  <a:txBody>
                    <a:bodyPr/>
                    <a:lstStyle/>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1" lang="en-US" altLang="ja-JP" sz="1800" b="0" kern="1200" dirty="0">
                          <a:solidFill>
                            <a:schemeClr val="dk1"/>
                          </a:solidFill>
                          <a:latin typeface="+mn-ea"/>
                          <a:ea typeface="+mn-ea"/>
                          <a:cs typeface="+mn-cs"/>
                        </a:rPr>
                        <a:t>(</a:t>
                      </a:r>
                      <a:r>
                        <a:rPr kumimoji="1" lang="ja-JP" altLang="en-US" sz="1800" b="0" kern="1200" dirty="0">
                          <a:solidFill>
                            <a:schemeClr val="dk1"/>
                          </a:solidFill>
                          <a:latin typeface="+mn-ea"/>
                          <a:ea typeface="+mn-ea"/>
                          <a:cs typeface="+mn-cs"/>
                        </a:rPr>
                        <a:t>１</a:t>
                      </a:r>
                      <a:r>
                        <a:rPr kumimoji="1" lang="en-US" altLang="ja-JP" sz="1800" b="0" kern="1200" dirty="0">
                          <a:solidFill>
                            <a:schemeClr val="dk1"/>
                          </a:solidFill>
                          <a:latin typeface="+mn-ea"/>
                          <a:ea typeface="+mn-ea"/>
                          <a:cs typeface="+mn-cs"/>
                        </a:rPr>
                        <a:t>)CI-NET LiteS</a:t>
                      </a:r>
                      <a:r>
                        <a:rPr kumimoji="1" lang="ja-JP" altLang="ja-JP" sz="1800" b="0" kern="1200" dirty="0">
                          <a:solidFill>
                            <a:schemeClr val="dk1"/>
                          </a:solidFill>
                          <a:latin typeface="+mn-ea"/>
                          <a:ea typeface="+mn-ea"/>
                          <a:cs typeface="+mn-cs"/>
                        </a:rPr>
                        <a:t>実装規約のメンテナンス</a:t>
                      </a:r>
                    </a:p>
                  </a:txBody>
                  <a:tcPr/>
                </a:tc>
                <a:tc>
                  <a:txBody>
                    <a:bodyPr/>
                    <a:lstStyle/>
                    <a:p>
                      <a:pPr marL="806450" indent="-806450"/>
                      <a:r>
                        <a:rPr kumimoji="1" lang="ja-JP" altLang="en-US" sz="1800" b="0" kern="1200" dirty="0">
                          <a:solidFill>
                            <a:schemeClr val="tx1"/>
                          </a:solidFill>
                          <a:latin typeface="+mn-ea"/>
                          <a:ea typeface="+mn-ea"/>
                          <a:cs typeface="+mn-cs"/>
                        </a:rPr>
                        <a:t>［継続］　</a:t>
                      </a:r>
                      <a:r>
                        <a:rPr kumimoji="1" lang="en-US" altLang="ja-JP" sz="1800" b="0" kern="1200" dirty="0">
                          <a:solidFill>
                            <a:schemeClr val="tx1"/>
                          </a:solidFill>
                          <a:latin typeface="+mn-ea"/>
                          <a:ea typeface="+mn-ea"/>
                          <a:cs typeface="+mn-cs"/>
                        </a:rPr>
                        <a:t>CI-NET </a:t>
                      </a:r>
                      <a:r>
                        <a:rPr kumimoji="1" lang="en-US" altLang="ja-JP" sz="1800" b="0" kern="1200" dirty="0" err="1">
                          <a:solidFill>
                            <a:schemeClr val="tx1"/>
                          </a:solidFill>
                          <a:latin typeface="+mn-ea"/>
                          <a:ea typeface="+mn-ea"/>
                          <a:cs typeface="+mn-cs"/>
                        </a:rPr>
                        <a:t>LiteS</a:t>
                      </a:r>
                      <a:r>
                        <a:rPr kumimoji="1" lang="ja-JP" altLang="en-US" sz="1800" b="0" kern="1200" dirty="0">
                          <a:solidFill>
                            <a:schemeClr val="tx1"/>
                          </a:solidFill>
                          <a:latin typeface="+mn-ea"/>
                          <a:ea typeface="+mn-ea"/>
                          <a:cs typeface="+mn-cs"/>
                        </a:rPr>
                        <a:t>実装規約に対する改善要求</a:t>
                      </a:r>
                      <a:r>
                        <a:rPr kumimoji="1" lang="en-US" altLang="ja-JP" sz="1800" b="0" kern="1200" dirty="0">
                          <a:solidFill>
                            <a:schemeClr val="tx1"/>
                          </a:solidFill>
                          <a:latin typeface="+mn-ea"/>
                          <a:ea typeface="+mn-ea"/>
                          <a:cs typeface="+mn-cs"/>
                        </a:rPr>
                        <a:t>(CR)</a:t>
                      </a:r>
                      <a:r>
                        <a:rPr kumimoji="1" lang="ja-JP" altLang="en-US" sz="1800" b="0" kern="1200" dirty="0">
                          <a:solidFill>
                            <a:schemeClr val="tx1"/>
                          </a:solidFill>
                          <a:latin typeface="+mn-ea"/>
                          <a:ea typeface="+mn-ea"/>
                          <a:cs typeface="+mn-cs"/>
                        </a:rPr>
                        <a:t>について審議を行い、公開する。</a:t>
                      </a:r>
                      <a:endParaRPr kumimoji="1" lang="en-US" altLang="ja-JP" sz="1800" b="0" kern="1200" dirty="0">
                        <a:solidFill>
                          <a:schemeClr val="tx1"/>
                        </a:solidFill>
                        <a:latin typeface="+mn-ea"/>
                        <a:ea typeface="+mn-ea"/>
                        <a:cs typeface="+mn-cs"/>
                      </a:endParaRPr>
                    </a:p>
                    <a:p>
                      <a:pPr marL="806450" indent="-806450"/>
                      <a:r>
                        <a:rPr kumimoji="1" lang="ja-JP" altLang="en-US" sz="1800" b="0" kern="1200" dirty="0">
                          <a:solidFill>
                            <a:schemeClr val="tx1"/>
                          </a:solidFill>
                          <a:latin typeface="+mn-ea"/>
                          <a:ea typeface="+mn-ea"/>
                          <a:cs typeface="+mn-cs"/>
                        </a:rPr>
                        <a:t>　　　　　 </a:t>
                      </a:r>
                      <a:r>
                        <a:rPr kumimoji="1" lang="en-US" altLang="ja-JP" sz="1800" b="0" kern="1200" dirty="0">
                          <a:solidFill>
                            <a:schemeClr val="tx1"/>
                          </a:solidFill>
                          <a:latin typeface="+mn-ea"/>
                          <a:ea typeface="+mn-ea"/>
                          <a:cs typeface="+mn-cs"/>
                        </a:rPr>
                        <a:t>CI-NET LiteS</a:t>
                      </a:r>
                      <a:r>
                        <a:rPr kumimoji="1" lang="ja-JP" altLang="en-US" sz="1800" b="0" kern="1200" dirty="0">
                          <a:solidFill>
                            <a:schemeClr val="tx1"/>
                          </a:solidFill>
                          <a:latin typeface="+mn-ea"/>
                          <a:ea typeface="+mn-ea"/>
                          <a:cs typeface="+mn-cs"/>
                        </a:rPr>
                        <a:t>実装規約</a:t>
                      </a:r>
                      <a:r>
                        <a:rPr kumimoji="1" lang="en-US" altLang="ja-JP" sz="1800" b="0" kern="1200" dirty="0">
                          <a:solidFill>
                            <a:schemeClr val="tx1"/>
                          </a:solidFill>
                          <a:latin typeface="+mn-ea"/>
                          <a:ea typeface="+mn-ea"/>
                          <a:cs typeface="+mn-cs"/>
                        </a:rPr>
                        <a:t>Ver.2.2</a:t>
                      </a:r>
                      <a:r>
                        <a:rPr kumimoji="1" lang="ja-JP" altLang="en-US" sz="1800" b="0" kern="1200" dirty="0">
                          <a:solidFill>
                            <a:schemeClr val="tx1"/>
                          </a:solidFill>
                          <a:latin typeface="+mn-ea"/>
                          <a:ea typeface="+mn-ea"/>
                          <a:cs typeface="+mn-cs"/>
                        </a:rPr>
                        <a:t>に関する</a:t>
                      </a:r>
                      <a:r>
                        <a:rPr lang="ja-JP" altLang="en-US" sz="1800" dirty="0">
                          <a:latin typeface="+mn-ea"/>
                          <a:ea typeface="+mn-ea"/>
                        </a:rPr>
                        <a:t>改善要求</a:t>
                      </a:r>
                      <a:r>
                        <a:rPr lang="en-US" altLang="ja-JP" sz="1800" dirty="0">
                          <a:latin typeface="+mn-ea"/>
                          <a:ea typeface="+mn-ea"/>
                        </a:rPr>
                        <a:t>(</a:t>
                      </a:r>
                      <a:r>
                        <a:rPr kumimoji="1" lang="en-US" altLang="ja-JP" sz="1800" b="0" kern="1200" dirty="0">
                          <a:solidFill>
                            <a:schemeClr val="tx1"/>
                          </a:solidFill>
                          <a:latin typeface="+mn-ea"/>
                          <a:ea typeface="+mn-ea"/>
                          <a:cs typeface="+mn-cs"/>
                        </a:rPr>
                        <a:t>CR)</a:t>
                      </a:r>
                      <a:r>
                        <a:rPr kumimoji="1" lang="ja-JP" altLang="en-US" sz="1800" b="0" kern="1200" dirty="0">
                          <a:solidFill>
                            <a:schemeClr val="tx1"/>
                          </a:solidFill>
                          <a:latin typeface="+mn-ea"/>
                          <a:ea typeface="+mn-ea"/>
                          <a:cs typeface="+mn-cs"/>
                        </a:rPr>
                        <a:t>を検討する。</a:t>
                      </a:r>
                    </a:p>
                  </a:txBody>
                  <a:tcPr/>
                </a:tc>
                <a:extLst>
                  <a:ext uri="{0D108BD9-81ED-4DB2-BD59-A6C34878D82A}">
                    <a16:rowId xmlns:a16="http://schemas.microsoft.com/office/drawing/2014/main" val="3722915636"/>
                  </a:ext>
                </a:extLst>
              </a:tr>
              <a:tr h="370840">
                <a:tc>
                  <a:txBody>
                    <a:bodyPr/>
                    <a:lstStyle/>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1" lang="en-US" altLang="ja-JP" sz="1800" b="0" kern="1200" dirty="0">
                          <a:solidFill>
                            <a:schemeClr val="dk1"/>
                          </a:solidFill>
                          <a:latin typeface="+mn-ea"/>
                          <a:ea typeface="+mn-ea"/>
                          <a:cs typeface="+mn-cs"/>
                        </a:rPr>
                        <a:t>(</a:t>
                      </a:r>
                      <a:r>
                        <a:rPr kumimoji="1" lang="ja-JP" altLang="en-US" sz="1800" b="0" kern="1200" dirty="0">
                          <a:solidFill>
                            <a:schemeClr val="dk1"/>
                          </a:solidFill>
                          <a:latin typeface="+mn-ea"/>
                          <a:ea typeface="+mn-ea"/>
                          <a:cs typeface="+mn-cs"/>
                        </a:rPr>
                        <a:t>２</a:t>
                      </a:r>
                      <a:r>
                        <a:rPr kumimoji="1" lang="en-US" altLang="ja-JP" sz="1800" b="0" kern="1200" dirty="0">
                          <a:solidFill>
                            <a:schemeClr val="dk1"/>
                          </a:solidFill>
                          <a:latin typeface="+mn-ea"/>
                          <a:ea typeface="+mn-ea"/>
                          <a:cs typeface="+mn-cs"/>
                        </a:rPr>
                        <a:t>)CI-NET LiteS</a:t>
                      </a:r>
                      <a:r>
                        <a:rPr kumimoji="1" lang="ja-JP" altLang="en-US" sz="1800" b="0" kern="1200" dirty="0">
                          <a:solidFill>
                            <a:schemeClr val="dk1"/>
                          </a:solidFill>
                          <a:latin typeface="+mn-ea"/>
                          <a:ea typeface="+mn-ea"/>
                          <a:cs typeface="+mn-cs"/>
                        </a:rPr>
                        <a:t>実装規約</a:t>
                      </a:r>
                      <a:r>
                        <a:rPr kumimoji="1" lang="en-US" altLang="ja-JP" sz="1800" b="0" kern="1200" dirty="0">
                          <a:solidFill>
                            <a:schemeClr val="dk1"/>
                          </a:solidFill>
                          <a:latin typeface="+mn-ea"/>
                          <a:ea typeface="+mn-ea"/>
                          <a:cs typeface="+mn-cs"/>
                        </a:rPr>
                        <a:t>Ver.2.2</a:t>
                      </a:r>
                      <a:r>
                        <a:rPr kumimoji="1" lang="ja-JP" altLang="en-US" sz="1800" b="0" kern="1200" dirty="0">
                          <a:solidFill>
                            <a:schemeClr val="dk1"/>
                          </a:solidFill>
                          <a:latin typeface="+mn-ea"/>
                          <a:ea typeface="+mn-ea"/>
                          <a:cs typeface="+mn-cs"/>
                        </a:rPr>
                        <a:t>への円滑な移行</a:t>
                      </a:r>
                      <a:endParaRPr kumimoji="1" lang="ja-JP" altLang="ja-JP" sz="1800" b="0" kern="1200" dirty="0">
                        <a:solidFill>
                          <a:schemeClr val="dk1"/>
                        </a:solidFill>
                        <a:latin typeface="+mn-ea"/>
                        <a:ea typeface="+mn-ea"/>
                        <a:cs typeface="+mn-cs"/>
                      </a:endParaRPr>
                    </a:p>
                  </a:txBody>
                  <a:tcPr/>
                </a:tc>
                <a:tc>
                  <a:txBody>
                    <a:bodyPr/>
                    <a:lstStyle/>
                    <a:p>
                      <a:pPr marL="806450" indent="-806450"/>
                      <a:r>
                        <a:rPr kumimoji="1" lang="ja-JP" altLang="en-US" sz="1800" b="0" kern="1200" dirty="0">
                          <a:solidFill>
                            <a:schemeClr val="tx1"/>
                          </a:solidFill>
                          <a:latin typeface="+mn-ea"/>
                          <a:ea typeface="+mn-ea"/>
                          <a:cs typeface="+mn-cs"/>
                        </a:rPr>
                        <a:t>［完了］　</a:t>
                      </a:r>
                      <a:r>
                        <a:rPr kumimoji="1" lang="en-US" altLang="ja-JP" sz="1800" b="0" kern="1200" dirty="0">
                          <a:solidFill>
                            <a:schemeClr val="tx1"/>
                          </a:solidFill>
                          <a:latin typeface="+mn-ea"/>
                          <a:ea typeface="+mn-ea"/>
                          <a:cs typeface="+mn-cs"/>
                        </a:rPr>
                        <a:t>2023</a:t>
                      </a:r>
                      <a:r>
                        <a:rPr kumimoji="1" lang="ja-JP" altLang="en-US" sz="1800" b="0" kern="1200" dirty="0">
                          <a:solidFill>
                            <a:schemeClr val="tx1"/>
                          </a:solidFill>
                          <a:latin typeface="+mn-ea"/>
                          <a:ea typeface="+mn-ea"/>
                          <a:cs typeface="+mn-cs"/>
                        </a:rPr>
                        <a:t>年度で完了。</a:t>
                      </a:r>
                    </a:p>
                  </a:txBody>
                  <a:tcPr/>
                </a:tc>
                <a:extLst>
                  <a:ext uri="{0D108BD9-81ED-4DB2-BD59-A6C34878D82A}">
                    <a16:rowId xmlns:a16="http://schemas.microsoft.com/office/drawing/2014/main" val="1257186303"/>
                  </a:ext>
                </a:extLst>
              </a:tr>
              <a:tr h="370840">
                <a:tc>
                  <a:txBody>
                    <a:bodyPr/>
                    <a:lstStyle/>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1" lang="en-US" altLang="ja-JP" sz="1800" b="0" kern="1200" dirty="0">
                          <a:solidFill>
                            <a:schemeClr val="dk1"/>
                          </a:solidFill>
                          <a:latin typeface="+mn-ea"/>
                          <a:ea typeface="+mn-ea"/>
                          <a:cs typeface="+mn-cs"/>
                        </a:rPr>
                        <a:t>(</a:t>
                      </a:r>
                      <a:r>
                        <a:rPr kumimoji="1" lang="ja-JP" altLang="en-US" sz="1800" b="0" kern="1200" dirty="0">
                          <a:solidFill>
                            <a:schemeClr val="dk1"/>
                          </a:solidFill>
                          <a:latin typeface="+mn-ea"/>
                          <a:ea typeface="+mn-ea"/>
                          <a:cs typeface="+mn-cs"/>
                        </a:rPr>
                        <a:t>３</a:t>
                      </a:r>
                      <a:r>
                        <a:rPr kumimoji="1" lang="en-US" altLang="ja-JP" sz="1800" b="0" kern="1200" dirty="0">
                          <a:solidFill>
                            <a:schemeClr val="dk1"/>
                          </a:solidFill>
                          <a:latin typeface="+mn-ea"/>
                          <a:ea typeface="+mn-ea"/>
                          <a:cs typeface="+mn-cs"/>
                        </a:rPr>
                        <a:t>)</a:t>
                      </a:r>
                      <a:r>
                        <a:rPr lang="en-US" altLang="ja-JP" sz="1800" kern="100" dirty="0">
                          <a:effectLst/>
                          <a:latin typeface="+mn-ea"/>
                          <a:ea typeface="+mn-ea"/>
                          <a:cs typeface="Times New Roman" panose="02020603050405020304" pitchFamily="18" charset="0"/>
                        </a:rPr>
                        <a:t>CI-NET</a:t>
                      </a:r>
                      <a:r>
                        <a:rPr lang="ja-JP" altLang="en-US" sz="1800" kern="100" dirty="0">
                          <a:effectLst/>
                          <a:latin typeface="+mn-ea"/>
                          <a:ea typeface="+mn-ea"/>
                          <a:cs typeface="Times New Roman" panose="02020603050405020304" pitchFamily="18" charset="0"/>
                        </a:rPr>
                        <a:t>利用に関連する法令や施策への対応</a:t>
                      </a:r>
                      <a:endParaRPr kumimoji="1" lang="ja-JP" altLang="ja-JP" sz="1800" b="0" kern="1200" dirty="0">
                        <a:solidFill>
                          <a:schemeClr val="dk1"/>
                        </a:solidFill>
                        <a:latin typeface="+mn-ea"/>
                        <a:ea typeface="+mn-ea"/>
                        <a:cs typeface="+mn-cs"/>
                      </a:endParaRPr>
                    </a:p>
                  </a:txBody>
                  <a:tcPr/>
                </a:tc>
                <a:tc>
                  <a:txBody>
                    <a:bodyPr/>
                    <a:lstStyle/>
                    <a:p>
                      <a:pPr marL="806450" indent="-806450"/>
                      <a:r>
                        <a:rPr kumimoji="1" lang="ja-JP" altLang="en-US" sz="1800" b="0" kern="1200" dirty="0">
                          <a:solidFill>
                            <a:schemeClr val="tx1"/>
                          </a:solidFill>
                          <a:latin typeface="+mn-ea"/>
                          <a:ea typeface="+mn-ea"/>
                          <a:cs typeface="+mn-cs"/>
                        </a:rPr>
                        <a:t>［完了］　電子帳簿保存法に関する対応は、</a:t>
                      </a:r>
                      <a:r>
                        <a:rPr kumimoji="1" lang="en-US" altLang="ja-JP" sz="1800" b="0" kern="1200" dirty="0">
                          <a:solidFill>
                            <a:schemeClr val="tx1"/>
                          </a:solidFill>
                          <a:latin typeface="+mn-ea"/>
                          <a:ea typeface="+mn-ea"/>
                          <a:cs typeface="+mn-cs"/>
                        </a:rPr>
                        <a:t>2024</a:t>
                      </a:r>
                      <a:r>
                        <a:rPr kumimoji="1" lang="ja-JP" altLang="en-US" sz="1800" b="0" kern="1200" dirty="0">
                          <a:solidFill>
                            <a:schemeClr val="tx1"/>
                          </a:solidFill>
                          <a:latin typeface="+mn-ea"/>
                          <a:ea typeface="+mn-ea"/>
                          <a:cs typeface="+mn-cs"/>
                        </a:rPr>
                        <a:t>年度で完了。</a:t>
                      </a:r>
                      <a:endParaRPr kumimoji="1" lang="en-US" altLang="ja-JP" sz="1800" b="0" kern="1200" dirty="0">
                        <a:solidFill>
                          <a:schemeClr val="tx1"/>
                        </a:solidFill>
                        <a:latin typeface="+mn-ea"/>
                        <a:ea typeface="+mn-ea"/>
                        <a:cs typeface="+mn-cs"/>
                      </a:endParaRPr>
                    </a:p>
                    <a:p>
                      <a:pPr marL="806450" indent="-806450"/>
                      <a:r>
                        <a:rPr kumimoji="1" lang="en-US" altLang="ja-JP" sz="1800" b="0" kern="1200" dirty="0">
                          <a:solidFill>
                            <a:schemeClr val="tx1"/>
                          </a:solidFill>
                          <a:latin typeface="+mn-ea"/>
                          <a:ea typeface="+mn-ea"/>
                          <a:cs typeface="+mn-cs"/>
                        </a:rPr>
                        <a:t>[</a:t>
                      </a:r>
                      <a:r>
                        <a:rPr kumimoji="1" lang="ja-JP" altLang="en-US" sz="1800" b="0" kern="1200" dirty="0">
                          <a:solidFill>
                            <a:schemeClr val="tx1"/>
                          </a:solidFill>
                          <a:latin typeface="+mn-ea"/>
                          <a:ea typeface="+mn-ea"/>
                          <a:cs typeface="+mn-cs"/>
                        </a:rPr>
                        <a:t>継続</a:t>
                      </a:r>
                      <a:r>
                        <a:rPr kumimoji="1" lang="en-US" altLang="ja-JP" sz="1800" b="0" kern="1200" dirty="0">
                          <a:solidFill>
                            <a:schemeClr val="tx1"/>
                          </a:solidFill>
                          <a:latin typeface="+mn-ea"/>
                          <a:ea typeface="+mn-ea"/>
                          <a:cs typeface="+mn-cs"/>
                        </a:rPr>
                        <a:t>]</a:t>
                      </a:r>
                      <a:r>
                        <a:rPr kumimoji="1" lang="ja-JP" altLang="en-US" sz="1800" b="0" kern="1200" dirty="0">
                          <a:solidFill>
                            <a:schemeClr val="tx1"/>
                          </a:solidFill>
                          <a:latin typeface="+mn-ea"/>
                          <a:ea typeface="+mn-ea"/>
                          <a:cs typeface="+mn-cs"/>
                        </a:rPr>
                        <a:t>   新たに対応が必要な内容があれば、随時審議する。</a:t>
                      </a:r>
                    </a:p>
                  </a:txBody>
                  <a:tcPr/>
                </a:tc>
                <a:extLst>
                  <a:ext uri="{0D108BD9-81ED-4DB2-BD59-A6C34878D82A}">
                    <a16:rowId xmlns:a16="http://schemas.microsoft.com/office/drawing/2014/main" val="2326528372"/>
                  </a:ext>
                </a:extLst>
              </a:tr>
              <a:tr h="370840">
                <a:tc>
                  <a:txBody>
                    <a:bodyPr/>
                    <a:lstStyle/>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1" lang="en-US" altLang="ja-JP" sz="1800" b="0" kern="1200" dirty="0">
                          <a:solidFill>
                            <a:schemeClr val="dk1"/>
                          </a:solidFill>
                          <a:latin typeface="+mn-ea"/>
                          <a:ea typeface="+mn-ea"/>
                          <a:cs typeface="+mn-cs"/>
                        </a:rPr>
                        <a:t>(</a:t>
                      </a:r>
                      <a:r>
                        <a:rPr kumimoji="1" lang="ja-JP" altLang="en-US" sz="1800" b="0" kern="1200" dirty="0">
                          <a:solidFill>
                            <a:schemeClr val="dk1"/>
                          </a:solidFill>
                          <a:latin typeface="+mn-ea"/>
                          <a:ea typeface="+mn-ea"/>
                          <a:cs typeface="+mn-cs"/>
                        </a:rPr>
                        <a:t>４</a:t>
                      </a:r>
                      <a:r>
                        <a:rPr kumimoji="1" lang="en-US" altLang="ja-JP" sz="1800" b="0" kern="1200" dirty="0">
                          <a:solidFill>
                            <a:schemeClr val="dk1"/>
                          </a:solidFill>
                          <a:latin typeface="+mn-ea"/>
                          <a:ea typeface="+mn-ea"/>
                          <a:cs typeface="+mn-cs"/>
                        </a:rPr>
                        <a:t>)</a:t>
                      </a:r>
                      <a:r>
                        <a:rPr lang="en-US" altLang="ja-JP" sz="1800" kern="100" dirty="0">
                          <a:effectLst/>
                          <a:latin typeface="+mn-ea"/>
                          <a:ea typeface="+mn-ea"/>
                          <a:cs typeface="Times New Roman" panose="02020603050405020304" pitchFamily="18" charset="0"/>
                        </a:rPr>
                        <a:t>CI-NET</a:t>
                      </a:r>
                      <a:r>
                        <a:rPr lang="ja-JP" altLang="ja-JP" sz="1800" kern="100" dirty="0">
                          <a:effectLst/>
                          <a:latin typeface="+mn-ea"/>
                          <a:ea typeface="+mn-ea"/>
                          <a:cs typeface="Times New Roman" panose="02020603050405020304" pitchFamily="18" charset="0"/>
                        </a:rPr>
                        <a:t>を取り巻く</a:t>
                      </a:r>
                      <a:r>
                        <a:rPr lang="ja-JP" altLang="en-US" sz="1800" kern="100" dirty="0">
                          <a:effectLst/>
                          <a:latin typeface="+mn-ea"/>
                          <a:ea typeface="+mn-ea"/>
                          <a:cs typeface="Times New Roman" panose="02020603050405020304" pitchFamily="18" charset="0"/>
                        </a:rPr>
                        <a:t>電子商取引等に係る調査</a:t>
                      </a:r>
                      <a:endParaRPr kumimoji="1" lang="ja-JP" altLang="ja-JP" sz="1800" b="0" kern="1200" dirty="0">
                        <a:solidFill>
                          <a:schemeClr val="dk1"/>
                        </a:solidFill>
                        <a:latin typeface="+mn-ea"/>
                        <a:ea typeface="+mn-ea"/>
                        <a:cs typeface="+mn-cs"/>
                      </a:endParaRPr>
                    </a:p>
                  </a:txBody>
                  <a:tcPr/>
                </a:tc>
                <a:tc>
                  <a:txBody>
                    <a:bodyPr/>
                    <a:lstStyle/>
                    <a:p>
                      <a:pPr marL="806450" indent="-806450"/>
                      <a:r>
                        <a:rPr kumimoji="1" lang="ja-JP" altLang="en-US" sz="1800" b="0" kern="1200" dirty="0">
                          <a:solidFill>
                            <a:schemeClr val="tx1"/>
                          </a:solidFill>
                          <a:latin typeface="+mn-ea"/>
                          <a:ea typeface="+mn-ea"/>
                          <a:cs typeface="+mn-cs"/>
                        </a:rPr>
                        <a:t>［継続］　</a:t>
                      </a:r>
                      <a:r>
                        <a:rPr kumimoji="1" lang="en-US" altLang="ja-JP" sz="1800" b="0" kern="1200" dirty="0">
                          <a:solidFill>
                            <a:schemeClr val="tx1"/>
                          </a:solidFill>
                          <a:latin typeface="+mn-ea"/>
                          <a:ea typeface="+mn-ea"/>
                          <a:cs typeface="+mn-cs"/>
                        </a:rPr>
                        <a:t>BIM/CIM</a:t>
                      </a:r>
                      <a:r>
                        <a:rPr kumimoji="1" lang="ja-JP" altLang="en-US" sz="1800" b="0" kern="1200" dirty="0">
                          <a:solidFill>
                            <a:schemeClr val="tx1"/>
                          </a:solidFill>
                          <a:latin typeface="+mn-ea"/>
                          <a:ea typeface="+mn-ea"/>
                          <a:cs typeface="+mn-cs"/>
                        </a:rPr>
                        <a:t>のデータを活用した</a:t>
                      </a:r>
                      <a:r>
                        <a:rPr kumimoji="1" lang="en-US" altLang="ja-JP" sz="1800" b="0" kern="1200" dirty="0">
                          <a:solidFill>
                            <a:schemeClr val="tx1"/>
                          </a:solidFill>
                          <a:latin typeface="+mn-ea"/>
                          <a:ea typeface="+mn-ea"/>
                          <a:cs typeface="+mn-cs"/>
                        </a:rPr>
                        <a:t>BIM</a:t>
                      </a:r>
                      <a:r>
                        <a:rPr kumimoji="1" lang="ja-JP" altLang="en-US" sz="1800" b="0" kern="1200" dirty="0">
                          <a:solidFill>
                            <a:schemeClr val="tx1"/>
                          </a:solidFill>
                          <a:latin typeface="+mn-ea"/>
                          <a:ea typeface="+mn-ea"/>
                          <a:cs typeface="+mn-cs"/>
                        </a:rPr>
                        <a:t>連携積算</a:t>
                      </a:r>
                      <a:r>
                        <a:rPr kumimoji="1" lang="en-US" altLang="ja-JP" sz="1800" b="0" kern="1200" dirty="0">
                          <a:solidFill>
                            <a:schemeClr val="tx1"/>
                          </a:solidFill>
                          <a:latin typeface="+mn-ea"/>
                          <a:ea typeface="+mn-ea"/>
                          <a:cs typeface="+mn-cs"/>
                        </a:rPr>
                        <a:t>(BIM</a:t>
                      </a:r>
                      <a:r>
                        <a:rPr kumimoji="1" lang="ja-JP" altLang="en-US" sz="1800" b="0" kern="1200" dirty="0">
                          <a:solidFill>
                            <a:schemeClr val="tx1"/>
                          </a:solidFill>
                          <a:latin typeface="+mn-ea"/>
                          <a:ea typeface="+mn-ea"/>
                          <a:cs typeface="+mn-cs"/>
                        </a:rPr>
                        <a:t>データを活用した工事費積算</a:t>
                      </a:r>
                      <a:r>
                        <a:rPr kumimoji="1" lang="en-US" altLang="ja-JP" sz="1800" b="0" kern="1200" dirty="0">
                          <a:solidFill>
                            <a:schemeClr val="tx1"/>
                          </a:solidFill>
                          <a:latin typeface="+mn-ea"/>
                          <a:ea typeface="+mn-ea"/>
                          <a:cs typeface="+mn-cs"/>
                        </a:rPr>
                        <a:t>)</a:t>
                      </a:r>
                      <a:r>
                        <a:rPr kumimoji="1" lang="ja-JP" altLang="en-US" sz="1800" b="0" kern="1200" dirty="0">
                          <a:solidFill>
                            <a:schemeClr val="tx1"/>
                          </a:solidFill>
                          <a:latin typeface="+mn-ea"/>
                          <a:ea typeface="+mn-ea"/>
                          <a:cs typeface="+mn-cs"/>
                        </a:rPr>
                        <a:t>の動向について調査する。</a:t>
                      </a:r>
                    </a:p>
                  </a:txBody>
                  <a:tcPr/>
                </a:tc>
                <a:extLst>
                  <a:ext uri="{0D108BD9-81ED-4DB2-BD59-A6C34878D82A}">
                    <a16:rowId xmlns:a16="http://schemas.microsoft.com/office/drawing/2014/main" val="1109268933"/>
                  </a:ext>
                </a:extLst>
              </a:tr>
              <a:tr h="370840">
                <a:tc>
                  <a:txBody>
                    <a:bodyPr/>
                    <a:lstStyle/>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1" lang="en-US" altLang="ja-JP" sz="1800" b="0" kern="1200" dirty="0">
                          <a:solidFill>
                            <a:schemeClr val="dk1"/>
                          </a:solidFill>
                          <a:latin typeface="+mn-ea"/>
                          <a:ea typeface="+mn-ea"/>
                          <a:cs typeface="+mn-cs"/>
                        </a:rPr>
                        <a:t>(</a:t>
                      </a:r>
                      <a:r>
                        <a:rPr kumimoji="1" lang="ja-JP" altLang="en-US" sz="1800" b="0" kern="1200" dirty="0">
                          <a:solidFill>
                            <a:schemeClr val="dk1"/>
                          </a:solidFill>
                          <a:latin typeface="+mn-ea"/>
                          <a:ea typeface="+mn-ea"/>
                          <a:cs typeface="+mn-cs"/>
                        </a:rPr>
                        <a:t>５</a:t>
                      </a:r>
                      <a:r>
                        <a:rPr kumimoji="1" lang="en-US" altLang="ja-JP" sz="1800" b="0" kern="1200" dirty="0">
                          <a:solidFill>
                            <a:schemeClr val="dk1"/>
                          </a:solidFill>
                          <a:latin typeface="+mn-ea"/>
                          <a:ea typeface="+mn-ea"/>
                          <a:cs typeface="+mn-cs"/>
                        </a:rPr>
                        <a:t>)</a:t>
                      </a:r>
                      <a:r>
                        <a:rPr lang="en-US" altLang="ja-JP" sz="1800" kern="100" dirty="0">
                          <a:effectLst/>
                          <a:latin typeface="+mn-ea"/>
                          <a:ea typeface="+mn-ea"/>
                          <a:cs typeface="Times New Roman" panose="02020603050405020304" pitchFamily="18" charset="0"/>
                        </a:rPr>
                        <a:t>JP PINT</a:t>
                      </a:r>
                      <a:r>
                        <a:rPr lang="ja-JP" altLang="en-US" sz="1800" kern="100" dirty="0">
                          <a:effectLst/>
                          <a:latin typeface="+mn-ea"/>
                          <a:ea typeface="+mn-ea"/>
                          <a:cs typeface="Times New Roman" panose="02020603050405020304" pitchFamily="18" charset="0"/>
                        </a:rPr>
                        <a:t>と</a:t>
                      </a:r>
                      <a:r>
                        <a:rPr lang="en-US" altLang="ja-JP" sz="1800" kern="100" dirty="0">
                          <a:effectLst/>
                          <a:latin typeface="+mn-ea"/>
                          <a:ea typeface="+mn-ea"/>
                          <a:cs typeface="Times New Roman" panose="02020603050405020304" pitchFamily="18" charset="0"/>
                        </a:rPr>
                        <a:t>CI-NET</a:t>
                      </a:r>
                      <a:r>
                        <a:rPr lang="ja-JP" altLang="en-US" sz="1800" kern="100" dirty="0">
                          <a:effectLst/>
                          <a:latin typeface="+mn-ea"/>
                          <a:ea typeface="+mn-ea"/>
                          <a:cs typeface="Times New Roman" panose="02020603050405020304" pitchFamily="18" charset="0"/>
                        </a:rPr>
                        <a:t>連携の可能性の検討</a:t>
                      </a:r>
                      <a:endParaRPr lang="en-US" altLang="ja-JP" sz="1800" kern="100" dirty="0">
                        <a:latin typeface="+mn-ea"/>
                        <a:ea typeface="+mn-ea"/>
                        <a:cs typeface="Times New Roman" panose="02020603050405020304" pitchFamily="18" charset="0"/>
                      </a:endParaRPr>
                    </a:p>
                  </a:txBody>
                  <a:tcPr/>
                </a:tc>
                <a:tc>
                  <a:txBody>
                    <a:bodyPr/>
                    <a:lstStyle/>
                    <a:p>
                      <a:pPr marL="806450" indent="-806450"/>
                      <a:r>
                        <a:rPr kumimoji="1" lang="ja-JP" altLang="en-US" sz="1800" b="0" kern="1200" dirty="0">
                          <a:solidFill>
                            <a:schemeClr val="tx1"/>
                          </a:solidFill>
                          <a:latin typeface="+mn-ea"/>
                          <a:ea typeface="+mn-ea"/>
                          <a:cs typeface="+mn-cs"/>
                        </a:rPr>
                        <a:t>［継続］　デジタルインボイスの日本標準仕様である</a:t>
                      </a:r>
                      <a:r>
                        <a:rPr kumimoji="1" lang="en-US" altLang="ja-JP" sz="1800" b="0" kern="1200" dirty="0">
                          <a:solidFill>
                            <a:schemeClr val="tx1"/>
                          </a:solidFill>
                          <a:latin typeface="+mn-ea"/>
                          <a:ea typeface="+mn-ea"/>
                          <a:cs typeface="+mn-cs"/>
                        </a:rPr>
                        <a:t>JP PINT</a:t>
                      </a:r>
                      <a:r>
                        <a:rPr kumimoji="1" lang="ja-JP" altLang="en-US" sz="1800" b="0" kern="1200" dirty="0">
                          <a:solidFill>
                            <a:schemeClr val="tx1"/>
                          </a:solidFill>
                          <a:latin typeface="+mn-ea"/>
                          <a:ea typeface="+mn-ea"/>
                          <a:cs typeface="+mn-cs"/>
                        </a:rPr>
                        <a:t>と</a:t>
                      </a:r>
                      <a:r>
                        <a:rPr kumimoji="1" lang="en-US" altLang="ja-JP" sz="1800" b="0" kern="1200" dirty="0">
                          <a:solidFill>
                            <a:schemeClr val="tx1"/>
                          </a:solidFill>
                          <a:latin typeface="+mn-ea"/>
                          <a:ea typeface="+mn-ea"/>
                          <a:cs typeface="+mn-cs"/>
                        </a:rPr>
                        <a:t>CI-NET</a:t>
                      </a:r>
                      <a:r>
                        <a:rPr kumimoji="1" lang="ja-JP" altLang="en-US" sz="1800" b="0" kern="1200" dirty="0">
                          <a:solidFill>
                            <a:schemeClr val="tx1"/>
                          </a:solidFill>
                          <a:latin typeface="+mn-ea"/>
                          <a:ea typeface="+mn-ea"/>
                          <a:cs typeface="+mn-cs"/>
                        </a:rPr>
                        <a:t>の対応に関して、調査・検討を行う。</a:t>
                      </a:r>
                      <a:endParaRPr kumimoji="1" lang="en-US" altLang="ja-JP" sz="1800" b="0" kern="1200" dirty="0">
                        <a:solidFill>
                          <a:schemeClr val="tx1"/>
                        </a:solidFill>
                        <a:latin typeface="+mn-ea"/>
                        <a:ea typeface="+mn-ea"/>
                        <a:cs typeface="+mn-cs"/>
                      </a:endParaRPr>
                    </a:p>
                    <a:p>
                      <a:pPr marL="358775" indent="0"/>
                      <a:r>
                        <a:rPr kumimoji="1" lang="ja-JP" altLang="en-US" sz="1800" b="0" kern="1200" dirty="0">
                          <a:solidFill>
                            <a:schemeClr val="tx1"/>
                          </a:solidFill>
                          <a:latin typeface="+mn-ea"/>
                          <a:ea typeface="+mn-ea"/>
                          <a:cs typeface="+mn-cs"/>
                        </a:rPr>
                        <a:t>①</a:t>
                      </a:r>
                      <a:r>
                        <a:rPr kumimoji="1" lang="en-US" altLang="ja-JP" sz="1800" b="0" kern="1200" dirty="0">
                          <a:solidFill>
                            <a:schemeClr val="tx1"/>
                          </a:solidFill>
                          <a:latin typeface="+mn-ea"/>
                          <a:ea typeface="+mn-ea"/>
                          <a:cs typeface="+mn-cs"/>
                        </a:rPr>
                        <a:t>JP</a:t>
                      </a:r>
                      <a:r>
                        <a:rPr kumimoji="1" lang="ja-JP" altLang="en-US" sz="1800" b="0" kern="1200" dirty="0">
                          <a:solidFill>
                            <a:schemeClr val="tx1"/>
                          </a:solidFill>
                          <a:latin typeface="+mn-ea"/>
                          <a:ea typeface="+mn-ea"/>
                          <a:cs typeface="+mn-cs"/>
                        </a:rPr>
                        <a:t> </a:t>
                      </a:r>
                      <a:r>
                        <a:rPr kumimoji="1" lang="en-US" altLang="ja-JP" sz="1800" b="0" kern="1200" dirty="0">
                          <a:solidFill>
                            <a:schemeClr val="tx1"/>
                          </a:solidFill>
                          <a:latin typeface="+mn-ea"/>
                          <a:ea typeface="+mn-ea"/>
                          <a:cs typeface="+mn-cs"/>
                        </a:rPr>
                        <a:t>PINT</a:t>
                      </a:r>
                      <a:r>
                        <a:rPr kumimoji="1" lang="ja-JP" altLang="en-US" sz="1800" b="0" kern="1200" dirty="0">
                          <a:solidFill>
                            <a:schemeClr val="tx1"/>
                          </a:solidFill>
                          <a:latin typeface="+mn-ea"/>
                          <a:ea typeface="+mn-ea"/>
                          <a:cs typeface="+mn-cs"/>
                        </a:rPr>
                        <a:t>の関連情報の収集</a:t>
                      </a:r>
                    </a:p>
                    <a:p>
                      <a:pPr marL="358775" indent="0"/>
                      <a:r>
                        <a:rPr kumimoji="1" lang="ja-JP" altLang="en-US" sz="1800" b="0" kern="1200" dirty="0">
                          <a:solidFill>
                            <a:schemeClr val="tx1"/>
                          </a:solidFill>
                          <a:latin typeface="+mn-ea"/>
                          <a:ea typeface="+mn-ea"/>
                          <a:cs typeface="+mn-cs"/>
                        </a:rPr>
                        <a:t>②</a:t>
                      </a:r>
                      <a:r>
                        <a:rPr kumimoji="1" lang="en-US" altLang="ja-JP" sz="1800" b="0" kern="1200" dirty="0">
                          <a:solidFill>
                            <a:schemeClr val="tx1"/>
                          </a:solidFill>
                          <a:latin typeface="+mn-ea"/>
                          <a:ea typeface="+mn-ea"/>
                          <a:cs typeface="+mn-cs"/>
                        </a:rPr>
                        <a:t>CI-NET</a:t>
                      </a:r>
                      <a:r>
                        <a:rPr kumimoji="1" lang="ja-JP" altLang="en-US" sz="1800" b="0" kern="1200" dirty="0">
                          <a:solidFill>
                            <a:schemeClr val="tx1"/>
                          </a:solidFill>
                          <a:latin typeface="+mn-ea"/>
                          <a:ea typeface="+mn-ea"/>
                          <a:cs typeface="+mn-cs"/>
                        </a:rPr>
                        <a:t>と</a:t>
                      </a:r>
                      <a:r>
                        <a:rPr kumimoji="1" lang="en-US" altLang="ja-JP" sz="1800" b="0" kern="1200" dirty="0">
                          <a:solidFill>
                            <a:schemeClr val="tx1"/>
                          </a:solidFill>
                          <a:latin typeface="+mn-ea"/>
                          <a:ea typeface="+mn-ea"/>
                          <a:cs typeface="+mn-cs"/>
                        </a:rPr>
                        <a:t>JP</a:t>
                      </a:r>
                      <a:r>
                        <a:rPr kumimoji="1" lang="ja-JP" altLang="en-US" sz="1800" b="0" kern="1200" dirty="0">
                          <a:solidFill>
                            <a:schemeClr val="tx1"/>
                          </a:solidFill>
                          <a:latin typeface="+mn-ea"/>
                          <a:ea typeface="+mn-ea"/>
                          <a:cs typeface="+mn-cs"/>
                        </a:rPr>
                        <a:t> </a:t>
                      </a:r>
                      <a:r>
                        <a:rPr kumimoji="1" lang="en-US" altLang="ja-JP" sz="1800" b="0" kern="1200" dirty="0">
                          <a:solidFill>
                            <a:schemeClr val="tx1"/>
                          </a:solidFill>
                          <a:latin typeface="+mn-ea"/>
                          <a:ea typeface="+mn-ea"/>
                          <a:cs typeface="+mn-cs"/>
                        </a:rPr>
                        <a:t>PINT</a:t>
                      </a:r>
                      <a:r>
                        <a:rPr kumimoji="1" lang="ja-JP" altLang="en-US" sz="1800" b="0" kern="1200" dirty="0">
                          <a:solidFill>
                            <a:schemeClr val="tx1"/>
                          </a:solidFill>
                          <a:latin typeface="+mn-ea"/>
                          <a:ea typeface="+mn-ea"/>
                          <a:cs typeface="+mn-cs"/>
                        </a:rPr>
                        <a:t>の対応が不明確なデータ項目の仕様検討</a:t>
                      </a:r>
                    </a:p>
                    <a:p>
                      <a:pPr marL="627063" indent="-268288"/>
                      <a:r>
                        <a:rPr kumimoji="1" lang="ja-JP" altLang="en-US" sz="1800" b="0" kern="1200" dirty="0">
                          <a:solidFill>
                            <a:schemeClr val="tx1"/>
                          </a:solidFill>
                          <a:latin typeface="+mn-ea"/>
                          <a:ea typeface="+mn-ea"/>
                          <a:cs typeface="+mn-cs"/>
                        </a:rPr>
                        <a:t>③</a:t>
                      </a:r>
                      <a:r>
                        <a:rPr kumimoji="1" lang="en-US" altLang="ja-JP" sz="1800" b="0" kern="1200" dirty="0">
                          <a:solidFill>
                            <a:schemeClr val="tx1"/>
                          </a:solidFill>
                          <a:latin typeface="+mn-ea"/>
                          <a:ea typeface="+mn-ea"/>
                          <a:cs typeface="+mn-cs"/>
                        </a:rPr>
                        <a:t>JP PINT</a:t>
                      </a:r>
                      <a:r>
                        <a:rPr kumimoji="1" lang="ja-JP" altLang="en-US" sz="1800" b="0" kern="1200" dirty="0">
                          <a:solidFill>
                            <a:schemeClr val="tx1"/>
                          </a:solidFill>
                          <a:latin typeface="+mn-ea"/>
                          <a:ea typeface="+mn-ea"/>
                          <a:cs typeface="+mn-cs"/>
                        </a:rPr>
                        <a:t>への対応方法および実証実験等等の結果を踏まえ、対応の是非を含めての検討</a:t>
                      </a:r>
                    </a:p>
                  </a:txBody>
                  <a:tcPr/>
                </a:tc>
                <a:extLst>
                  <a:ext uri="{0D108BD9-81ED-4DB2-BD59-A6C34878D82A}">
                    <a16:rowId xmlns:a16="http://schemas.microsoft.com/office/drawing/2014/main" val="2783386149"/>
                  </a:ext>
                </a:extLst>
              </a:tr>
            </a:tbl>
          </a:graphicData>
        </a:graphic>
      </p:graphicFrame>
      <p:sp>
        <p:nvSpPr>
          <p:cNvPr id="5" name="吹き出し: 四角形 4">
            <a:extLst>
              <a:ext uri="{FF2B5EF4-FFF2-40B4-BE49-F238E27FC236}">
                <a16:creationId xmlns:a16="http://schemas.microsoft.com/office/drawing/2014/main" id="{425CFBCC-9C68-E55D-DFD9-99C11ABE21EC}"/>
              </a:ext>
            </a:extLst>
          </p:cNvPr>
          <p:cNvSpPr/>
          <p:nvPr/>
        </p:nvSpPr>
        <p:spPr bwMode="auto">
          <a:xfrm>
            <a:off x="6753201" y="767238"/>
            <a:ext cx="2916366" cy="380480"/>
          </a:xfrm>
          <a:prstGeom prst="wedgeRectCallout">
            <a:avLst>
              <a:gd name="adj1" fmla="val -146055"/>
              <a:gd name="adj2" fmla="val 230226"/>
            </a:avLst>
          </a:prstGeom>
          <a:solidFill>
            <a:srgbClr val="FF0000">
              <a:alpha val="10000"/>
            </a:srgbClr>
          </a:solidFill>
          <a:ln w="12700" cap="flat" cmpd="sng" algn="ctr">
            <a:solidFill>
              <a:srgbClr val="FF0000"/>
            </a:solidFill>
            <a:prstDash val="solid"/>
            <a:round/>
            <a:headEnd type="none" w="med" len="med"/>
            <a:tailEnd type="none" w="med" len="med"/>
          </a:ln>
          <a:effectLst/>
        </p:spPr>
        <p:txBody>
          <a:bodyPr vert="horz" wrap="square" lIns="72000" tIns="36000" rIns="72000" bIns="3600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000" dirty="0">
                <a:latin typeface="+mn-ea"/>
                <a:ea typeface="+mn-ea"/>
              </a:rPr>
              <a:t>継続：</a:t>
            </a:r>
            <a:r>
              <a:rPr lang="en-US" altLang="ja-JP" sz="2000" dirty="0">
                <a:latin typeface="+mn-ea"/>
                <a:ea typeface="+mn-ea"/>
              </a:rPr>
              <a:t>2025</a:t>
            </a:r>
            <a:r>
              <a:rPr lang="ja-JP" altLang="en-US" sz="2000" dirty="0">
                <a:latin typeface="+mn-ea"/>
                <a:ea typeface="+mn-ea"/>
              </a:rPr>
              <a:t>年度継続課題</a:t>
            </a:r>
            <a:endParaRPr kumimoji="1" lang="ja-JP" altLang="en-US" sz="2000" b="0" i="0" u="none" strike="noStrike" cap="none" normalizeH="0" baseline="0" dirty="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82497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D996DC-FE9B-39FA-26A8-C5D91789DE54}"/>
            </a:ext>
          </a:extLst>
        </p:cNvPr>
        <p:cNvGrpSpPr/>
        <p:nvPr/>
      </p:nvGrpSpPr>
      <p:grpSpPr>
        <a:xfrm>
          <a:off x="0" y="0"/>
          <a:ext cx="0" cy="0"/>
          <a:chOff x="0" y="0"/>
          <a:chExt cx="0" cy="0"/>
        </a:xfrm>
      </p:grpSpPr>
      <p:sp>
        <p:nvSpPr>
          <p:cNvPr id="4" name="タイトル 1">
            <a:extLst>
              <a:ext uri="{FF2B5EF4-FFF2-40B4-BE49-F238E27FC236}">
                <a16:creationId xmlns:a16="http://schemas.microsoft.com/office/drawing/2014/main" id="{833500C6-24AA-DD1C-60BB-382BFABBBF0E}"/>
              </a:ext>
            </a:extLst>
          </p:cNvPr>
          <p:cNvSpPr>
            <a:spLocks noGrp="1"/>
          </p:cNvSpPr>
          <p:nvPr>
            <p:ph type="title"/>
          </p:nvPr>
        </p:nvSpPr>
        <p:spPr/>
        <p:txBody>
          <a:bodyPr/>
          <a:lstStyle/>
          <a:p>
            <a:r>
              <a:rPr lang="ja-JP" altLang="en-US" sz="3200" dirty="0"/>
              <a:t>普及</a:t>
            </a:r>
            <a:r>
              <a:rPr lang="ja-JP" altLang="ja-JP" sz="3200" dirty="0"/>
              <a:t>委員会の活動</a:t>
            </a:r>
            <a:r>
              <a:rPr lang="en-US" altLang="ja-JP" sz="3200" dirty="0">
                <a:latin typeface="+mn-ea"/>
                <a:ea typeface="+mn-ea"/>
              </a:rPr>
              <a:t>(</a:t>
            </a:r>
            <a:r>
              <a:rPr lang="en-US" altLang="ja-JP" sz="3200" dirty="0"/>
              <a:t>1/14</a:t>
            </a:r>
            <a:r>
              <a:rPr lang="en-US" altLang="ja-JP" sz="3200" dirty="0">
                <a:latin typeface="+mn-ea"/>
                <a:ea typeface="+mn-ea"/>
              </a:rPr>
              <a:t>)</a:t>
            </a:r>
            <a:endParaRPr lang="ja-JP" altLang="en-US" sz="3200" dirty="0">
              <a:latin typeface="+mn-ea"/>
              <a:ea typeface="+mn-ea"/>
            </a:endParaRPr>
          </a:p>
        </p:txBody>
      </p:sp>
      <p:sp>
        <p:nvSpPr>
          <p:cNvPr id="3" name="スライド番号プレースホルダー 2">
            <a:extLst>
              <a:ext uri="{FF2B5EF4-FFF2-40B4-BE49-F238E27FC236}">
                <a16:creationId xmlns:a16="http://schemas.microsoft.com/office/drawing/2014/main" id="{8717D2E7-530A-4600-4AE3-4CB38EA76711}"/>
              </a:ext>
            </a:extLst>
          </p:cNvPr>
          <p:cNvSpPr>
            <a:spLocks noGrp="1"/>
          </p:cNvSpPr>
          <p:nvPr>
            <p:ph type="sldNum" sz="quarter" idx="12"/>
          </p:nvPr>
        </p:nvSpPr>
        <p:spPr/>
        <p:txBody>
          <a:bodyPr/>
          <a:lstStyle/>
          <a:p>
            <a:pPr>
              <a:defRPr/>
            </a:pPr>
            <a:fld id="{9188B398-C50B-4225-93E6-563564AF281A}" type="slidenum">
              <a:rPr lang="en-US" altLang="ja-JP" smtClean="0">
                <a:solidFill>
                  <a:prstClr val="black"/>
                </a:solidFill>
              </a:rPr>
              <a:pPr>
                <a:defRPr/>
              </a:pPr>
              <a:t>3</a:t>
            </a:fld>
            <a:endParaRPr lang="en-US" altLang="ja-JP" dirty="0">
              <a:solidFill>
                <a:prstClr val="black"/>
              </a:solidFill>
            </a:endParaRPr>
          </a:p>
        </p:txBody>
      </p:sp>
      <p:sp>
        <p:nvSpPr>
          <p:cNvPr id="2" name="Rectangle 38">
            <a:extLst>
              <a:ext uri="{FF2B5EF4-FFF2-40B4-BE49-F238E27FC236}">
                <a16:creationId xmlns:a16="http://schemas.microsoft.com/office/drawing/2014/main" id="{1E128302-787B-3FBF-79DB-95AC4066ECC6}"/>
              </a:ext>
            </a:extLst>
          </p:cNvPr>
          <p:cNvSpPr>
            <a:spLocks noChangeArrowheads="1"/>
          </p:cNvSpPr>
          <p:nvPr/>
        </p:nvSpPr>
        <p:spPr bwMode="auto">
          <a:xfrm>
            <a:off x="495300" y="986751"/>
            <a:ext cx="9138219" cy="4308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ja-JP" altLang="en-US" sz="2200" b="1" dirty="0">
                <a:latin typeface="+mn-ea"/>
                <a:ea typeface="+mn-ea"/>
              </a:rPr>
              <a:t>普及委員会　活動テーマと活動体制</a:t>
            </a:r>
            <a:endParaRPr lang="en-US" altLang="ja-JP" sz="2200" dirty="0">
              <a:latin typeface="+mn-ea"/>
              <a:ea typeface="+mn-ea"/>
            </a:endParaRPr>
          </a:p>
        </p:txBody>
      </p:sp>
      <p:cxnSp>
        <p:nvCxnSpPr>
          <p:cNvPr id="5" name="直線コネクタ 4">
            <a:extLst>
              <a:ext uri="{FF2B5EF4-FFF2-40B4-BE49-F238E27FC236}">
                <a16:creationId xmlns:a16="http://schemas.microsoft.com/office/drawing/2014/main" id="{1A94E734-D693-D671-0875-4CB66894B5A4}"/>
              </a:ext>
            </a:extLst>
          </p:cNvPr>
          <p:cNvCxnSpPr/>
          <p:nvPr/>
        </p:nvCxnSpPr>
        <p:spPr bwMode="auto">
          <a:xfrm flipH="1">
            <a:off x="3120951" y="2189799"/>
            <a:ext cx="367665" cy="0"/>
          </a:xfrm>
          <a:prstGeom prst="line">
            <a:avLst/>
          </a:prstGeom>
          <a:noFill/>
          <a:ln w="9525">
            <a:solidFill>
              <a:srgbClr val="000000"/>
            </a:solidFill>
            <a:prstDash val="sysDot"/>
            <a:round/>
          </a:ln>
        </p:spPr>
      </p:cxnSp>
      <p:sp>
        <p:nvSpPr>
          <p:cNvPr id="6" name="テキスト ボックス 385217662">
            <a:extLst>
              <a:ext uri="{FF2B5EF4-FFF2-40B4-BE49-F238E27FC236}">
                <a16:creationId xmlns:a16="http://schemas.microsoft.com/office/drawing/2014/main" id="{FA6B5F00-996C-613C-E008-B6417D1D52BB}"/>
              </a:ext>
            </a:extLst>
          </p:cNvPr>
          <p:cNvSpPr txBox="1">
            <a:spLocks noChangeArrowheads="1"/>
          </p:cNvSpPr>
          <p:nvPr/>
        </p:nvSpPr>
        <p:spPr bwMode="auto">
          <a:xfrm>
            <a:off x="2242383" y="2512577"/>
            <a:ext cx="6207388" cy="1760139"/>
          </a:xfrm>
          <a:prstGeom prst="rect">
            <a:avLst/>
          </a:prstGeom>
          <a:solidFill>
            <a:srgbClr val="FFFFFF"/>
          </a:solidFill>
          <a:ln>
            <a:noFill/>
          </a:ln>
        </p:spPr>
        <p:txBody>
          <a:bodyPr rot="0" vert="horz" wrap="square" lIns="74295" tIns="8890" rIns="74295" bIns="8890" anchor="t" anchorCtr="0" upright="1">
            <a:noAutofit/>
          </a:bodyPr>
          <a:lstStyle/>
          <a:p>
            <a:pPr indent="133350" algn="just">
              <a:buNone/>
            </a:pPr>
            <a:r>
              <a:rPr lang="en-US" sz="2000" kern="100" dirty="0">
                <a:effectLst/>
                <a:latin typeface="+mn-ea"/>
                <a:ea typeface="+mn-ea"/>
                <a:cs typeface="Times New Roman" panose="02020603050405020304" pitchFamily="18" charset="0"/>
              </a:rPr>
              <a:t>(1) </a:t>
            </a:r>
            <a:r>
              <a:rPr lang="ja-JP" sz="2000" kern="100" dirty="0">
                <a:effectLst/>
                <a:latin typeface="+mn-ea"/>
                <a:ea typeface="+mn-ea"/>
                <a:cs typeface="Times New Roman" panose="02020603050405020304" pitchFamily="18" charset="0"/>
              </a:rPr>
              <a:t>電子商取引説明会および個別支援の実施</a:t>
            </a:r>
          </a:p>
          <a:p>
            <a:pPr indent="133350" algn="just">
              <a:buNone/>
            </a:pPr>
            <a:r>
              <a:rPr lang="en-US" sz="2000" kern="100" dirty="0">
                <a:effectLst/>
                <a:latin typeface="+mn-ea"/>
                <a:ea typeface="+mn-ea"/>
                <a:cs typeface="Times New Roman" panose="02020603050405020304" pitchFamily="18" charset="0"/>
              </a:rPr>
              <a:t>(2) </a:t>
            </a:r>
            <a:r>
              <a:rPr lang="ja-JP" sz="2000" kern="100" dirty="0">
                <a:effectLst/>
                <a:latin typeface="+mn-ea"/>
                <a:ea typeface="+mn-ea"/>
                <a:cs typeface="Times New Roman" panose="02020603050405020304" pitchFamily="18" charset="0"/>
              </a:rPr>
              <a:t>広報コンテンツの作成</a:t>
            </a:r>
          </a:p>
          <a:p>
            <a:pPr indent="133350" algn="just">
              <a:buNone/>
            </a:pPr>
            <a:r>
              <a:rPr lang="en-US" sz="2000" kern="100" dirty="0">
                <a:effectLst/>
                <a:latin typeface="+mn-ea"/>
                <a:ea typeface="+mn-ea"/>
                <a:cs typeface="Times New Roman" panose="02020603050405020304" pitchFamily="18" charset="0"/>
              </a:rPr>
              <a:t>(3) CI-NET</a:t>
            </a:r>
            <a:r>
              <a:rPr lang="ja-JP" sz="2000" kern="100" dirty="0">
                <a:effectLst/>
                <a:latin typeface="+mn-ea"/>
                <a:ea typeface="+mn-ea"/>
                <a:cs typeface="Times New Roman" panose="02020603050405020304" pitchFamily="18" charset="0"/>
              </a:rPr>
              <a:t>利用率調査および利用状況調査の実施</a:t>
            </a:r>
          </a:p>
          <a:p>
            <a:pPr indent="133350" algn="just">
              <a:buNone/>
            </a:pPr>
            <a:r>
              <a:rPr lang="en-US" sz="2000" kern="100" dirty="0">
                <a:effectLst/>
                <a:latin typeface="+mn-ea"/>
                <a:ea typeface="+mn-ea"/>
                <a:cs typeface="Times New Roman" panose="02020603050405020304" pitchFamily="18" charset="0"/>
              </a:rPr>
              <a:t>(4) </a:t>
            </a:r>
            <a:r>
              <a:rPr lang="ja-JP" sz="2000" kern="100" dirty="0">
                <a:effectLst/>
                <a:latin typeface="+mn-ea"/>
                <a:ea typeface="+mn-ea"/>
                <a:cs typeface="Times New Roman" panose="02020603050405020304" pitchFamily="18" charset="0"/>
              </a:rPr>
              <a:t>聞き取り調査</a:t>
            </a:r>
            <a:r>
              <a:rPr lang="en-US" sz="2000" kern="100" dirty="0">
                <a:effectLst/>
                <a:latin typeface="+mn-ea"/>
                <a:ea typeface="+mn-ea"/>
                <a:cs typeface="Times New Roman" panose="02020603050405020304" pitchFamily="18" charset="0"/>
              </a:rPr>
              <a:t>(</a:t>
            </a:r>
            <a:r>
              <a:rPr lang="ja-JP" sz="2000" kern="100" dirty="0">
                <a:effectLst/>
                <a:latin typeface="+mn-ea"/>
                <a:ea typeface="+mn-ea"/>
                <a:cs typeface="Times New Roman" panose="02020603050405020304" pitchFamily="18" charset="0"/>
              </a:rPr>
              <a:t>既導入企業</a:t>
            </a:r>
            <a:r>
              <a:rPr lang="en-US" sz="2000" kern="100" dirty="0">
                <a:effectLst/>
                <a:latin typeface="+mn-ea"/>
                <a:ea typeface="+mn-ea"/>
                <a:cs typeface="Times New Roman" panose="02020603050405020304" pitchFamily="18" charset="0"/>
              </a:rPr>
              <a:t>)</a:t>
            </a:r>
            <a:r>
              <a:rPr lang="ja-JP" sz="2000" kern="100" dirty="0">
                <a:effectLst/>
                <a:latin typeface="+mn-ea"/>
                <a:ea typeface="+mn-ea"/>
                <a:cs typeface="Times New Roman" panose="02020603050405020304" pitchFamily="18" charset="0"/>
              </a:rPr>
              <a:t>の実施</a:t>
            </a:r>
          </a:p>
          <a:p>
            <a:pPr indent="133350" algn="just">
              <a:buNone/>
            </a:pPr>
            <a:r>
              <a:rPr lang="en-US" sz="2000" kern="100" dirty="0">
                <a:effectLst/>
                <a:latin typeface="+mn-ea"/>
                <a:ea typeface="+mn-ea"/>
                <a:cs typeface="Times New Roman" panose="02020603050405020304" pitchFamily="18" charset="0"/>
              </a:rPr>
              <a:t>(5) </a:t>
            </a:r>
            <a:r>
              <a:rPr lang="ja-JP" sz="2000" kern="100" dirty="0">
                <a:effectLst/>
                <a:latin typeface="+mn-ea"/>
                <a:ea typeface="+mn-ea"/>
                <a:cs typeface="Times New Roman" panose="02020603050405020304" pitchFamily="18" charset="0"/>
              </a:rPr>
              <a:t>電子商取引サービスの市場調査</a:t>
            </a:r>
          </a:p>
          <a:p>
            <a:pPr indent="133350" algn="just">
              <a:buNone/>
            </a:pPr>
            <a:r>
              <a:rPr lang="en-US" sz="2000" kern="100" dirty="0">
                <a:effectLst/>
                <a:latin typeface="+mn-ea"/>
                <a:ea typeface="+mn-ea"/>
                <a:cs typeface="Times New Roman" panose="02020603050405020304" pitchFamily="18" charset="0"/>
              </a:rPr>
              <a:t> </a:t>
            </a:r>
            <a:endParaRPr lang="ja-JP" sz="2000" kern="100" dirty="0">
              <a:effectLst/>
              <a:latin typeface="+mn-ea"/>
              <a:ea typeface="+mn-ea"/>
              <a:cs typeface="Times New Roman" panose="02020603050405020304" pitchFamily="18" charset="0"/>
            </a:endParaRPr>
          </a:p>
          <a:p>
            <a:pPr indent="133350" algn="just"/>
            <a:r>
              <a:rPr lang="en-US" sz="2000" kern="100" dirty="0">
                <a:solidFill>
                  <a:srgbClr val="FF0000"/>
                </a:solidFill>
                <a:effectLst/>
                <a:latin typeface="+mn-ea"/>
                <a:ea typeface="+mn-ea"/>
                <a:cs typeface="Times New Roman" panose="02020603050405020304" pitchFamily="18" charset="0"/>
              </a:rPr>
              <a:t> </a:t>
            </a:r>
            <a:endParaRPr lang="ja-JP" sz="2000" kern="100" dirty="0">
              <a:effectLst/>
              <a:latin typeface="+mn-ea"/>
              <a:ea typeface="+mn-ea"/>
              <a:cs typeface="Times New Roman" panose="02020603050405020304" pitchFamily="18" charset="0"/>
            </a:endParaRPr>
          </a:p>
        </p:txBody>
      </p:sp>
      <p:sp>
        <p:nvSpPr>
          <p:cNvPr id="7" name="フリーフォーム 38">
            <a:extLst>
              <a:ext uri="{FF2B5EF4-FFF2-40B4-BE49-F238E27FC236}">
                <a16:creationId xmlns:a16="http://schemas.microsoft.com/office/drawing/2014/main" id="{0EC6A24D-FE2C-7E18-5A3F-80202D7955A0}"/>
              </a:ext>
            </a:extLst>
          </p:cNvPr>
          <p:cNvSpPr/>
          <p:nvPr/>
        </p:nvSpPr>
        <p:spPr bwMode="auto">
          <a:xfrm>
            <a:off x="1928664" y="2309405"/>
            <a:ext cx="313719" cy="2246811"/>
          </a:xfrm>
          <a:custGeom>
            <a:avLst/>
            <a:gdLst>
              <a:gd name="T0" fmla="*/ 0 w 152400"/>
              <a:gd name="T1" fmla="*/ 0 h 314325"/>
              <a:gd name="T2" fmla="*/ 0 w 152400"/>
              <a:gd name="T3" fmla="*/ 314325 h 314325"/>
              <a:gd name="T4" fmla="*/ 152400 w 152400"/>
              <a:gd name="T5" fmla="*/ 314325 h 314325"/>
            </a:gdLst>
            <a:ahLst/>
            <a:cxnLst>
              <a:cxn ang="0">
                <a:pos x="T0" y="T1"/>
              </a:cxn>
              <a:cxn ang="0">
                <a:pos x="T2" y="T3"/>
              </a:cxn>
              <a:cxn ang="0">
                <a:pos x="T4" y="T5"/>
              </a:cxn>
            </a:cxnLst>
            <a:rect l="0" t="0" r="r" b="b"/>
            <a:pathLst>
              <a:path w="152400" h="314325">
                <a:moveTo>
                  <a:pt x="0" y="0"/>
                </a:moveTo>
                <a:lnTo>
                  <a:pt x="0" y="314325"/>
                </a:lnTo>
                <a:lnTo>
                  <a:pt x="152400" y="314325"/>
                </a:lnTo>
              </a:path>
            </a:pathLst>
          </a:custGeom>
          <a:noFill/>
          <a:ln w="9525">
            <a:solidFill>
              <a:srgbClr val="000000"/>
            </a:solidFill>
            <a:round/>
          </a:ln>
        </p:spPr>
        <p:txBody>
          <a:bodyPr rot="0" vert="horz" wrap="square" lIns="91440" tIns="45720" rIns="91440" bIns="45720" anchor="ctr" anchorCtr="0" upright="1">
            <a:noAutofit/>
          </a:bodyPr>
          <a:lstStyle/>
          <a:p>
            <a:pPr algn="just"/>
            <a:r>
              <a:rPr lang="en-US" sz="2000" kern="100">
                <a:effectLst/>
                <a:latin typeface="+mn-ea"/>
                <a:ea typeface="+mn-ea"/>
                <a:cs typeface="Times New Roman" panose="02020603050405020304" pitchFamily="18" charset="0"/>
              </a:rPr>
              <a:t> </a:t>
            </a:r>
            <a:endParaRPr lang="ja-JP" sz="2000" kern="100">
              <a:effectLst/>
              <a:latin typeface="+mn-ea"/>
              <a:ea typeface="+mn-ea"/>
              <a:cs typeface="Times New Roman" panose="02020603050405020304" pitchFamily="18" charset="0"/>
            </a:endParaRPr>
          </a:p>
        </p:txBody>
      </p:sp>
      <p:sp>
        <p:nvSpPr>
          <p:cNvPr id="8" name="Text Box 601">
            <a:extLst>
              <a:ext uri="{FF2B5EF4-FFF2-40B4-BE49-F238E27FC236}">
                <a16:creationId xmlns:a16="http://schemas.microsoft.com/office/drawing/2014/main" id="{F7235FB7-AA65-93B5-E5C4-E0F1822BFFE9}"/>
              </a:ext>
            </a:extLst>
          </p:cNvPr>
          <p:cNvSpPr txBox="1">
            <a:spLocks noChangeArrowheads="1"/>
          </p:cNvSpPr>
          <p:nvPr/>
        </p:nvSpPr>
        <p:spPr bwMode="auto">
          <a:xfrm>
            <a:off x="2242383" y="4832957"/>
            <a:ext cx="4781550" cy="325730"/>
          </a:xfrm>
          <a:prstGeom prst="rect">
            <a:avLst/>
          </a:prstGeom>
          <a:solidFill>
            <a:srgbClr val="FFFFFF"/>
          </a:solidFill>
          <a:ln>
            <a:noFill/>
          </a:ln>
        </p:spPr>
        <p:txBody>
          <a:bodyPr rot="0" vert="horz" wrap="square" lIns="74295" tIns="8890" rIns="74295" bIns="8890" anchor="t" anchorCtr="0" upright="1">
            <a:spAutoFit/>
          </a:bodyPr>
          <a:lstStyle/>
          <a:p>
            <a:pPr indent="133350" algn="just"/>
            <a:r>
              <a:rPr lang="en-US" sz="2000" kern="100" dirty="0">
                <a:effectLst/>
                <a:latin typeface="+mn-ea"/>
                <a:ea typeface="+mn-ea"/>
                <a:cs typeface="Times New Roman" panose="02020603050405020304" pitchFamily="18" charset="0"/>
              </a:rPr>
              <a:t>(6) </a:t>
            </a:r>
            <a:r>
              <a:rPr lang="ja-JP" sz="2000" kern="100" dirty="0">
                <a:effectLst/>
                <a:latin typeface="+mn-ea"/>
                <a:ea typeface="+mn-ea"/>
                <a:cs typeface="Times New Roman" panose="02020603050405020304" pitchFamily="18" charset="0"/>
              </a:rPr>
              <a:t>設備見積の普及促進に向けた検討</a:t>
            </a:r>
          </a:p>
        </p:txBody>
      </p:sp>
      <p:sp>
        <p:nvSpPr>
          <p:cNvPr id="12" name="正方形/長方形 11">
            <a:extLst>
              <a:ext uri="{FF2B5EF4-FFF2-40B4-BE49-F238E27FC236}">
                <a16:creationId xmlns:a16="http://schemas.microsoft.com/office/drawing/2014/main" id="{F8796F26-E691-389D-34A6-20C852AB61FE}"/>
              </a:ext>
            </a:extLst>
          </p:cNvPr>
          <p:cNvSpPr>
            <a:spLocks noChangeArrowheads="1"/>
          </p:cNvSpPr>
          <p:nvPr/>
        </p:nvSpPr>
        <p:spPr bwMode="auto">
          <a:xfrm>
            <a:off x="3508242" y="1982628"/>
            <a:ext cx="2854372"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3350" algn="just">
              <a:lnSpc>
                <a:spcPts val="1500"/>
              </a:lnSpc>
            </a:pPr>
            <a:r>
              <a:rPr lang="ja-JP" altLang="ja-JP" sz="2000" kern="100">
                <a:effectLst/>
                <a:latin typeface="+mn-ea"/>
                <a:ea typeface="+mn-ea"/>
                <a:cs typeface="Times New Roman" panose="02020603050405020304" pitchFamily="18" charset="0"/>
              </a:rPr>
              <a:t>普及推進</a:t>
            </a:r>
            <a:r>
              <a:rPr lang="en-US" altLang="ja-JP" sz="2000" kern="100">
                <a:effectLst/>
                <a:latin typeface="+mn-ea"/>
                <a:ea typeface="+mn-ea"/>
                <a:cs typeface="Times New Roman" panose="02020603050405020304" pitchFamily="18" charset="0"/>
              </a:rPr>
              <a:t>WG</a:t>
            </a:r>
            <a:r>
              <a:rPr lang="ja-JP" altLang="ja-JP" sz="2000" kern="100">
                <a:effectLst/>
                <a:latin typeface="+mn-ea"/>
                <a:ea typeface="+mn-ea"/>
                <a:cs typeface="Times New Roman" panose="02020603050405020304" pitchFamily="18" charset="0"/>
              </a:rPr>
              <a:t>　※休会</a:t>
            </a:r>
            <a:endParaRPr lang="ja-JP" altLang="ja-JP" sz="2000" kern="100" dirty="0">
              <a:effectLst/>
              <a:latin typeface="+mn-ea"/>
              <a:ea typeface="+mn-ea"/>
              <a:cs typeface="Times New Roman" panose="02020603050405020304" pitchFamily="18" charset="0"/>
            </a:endParaRPr>
          </a:p>
        </p:txBody>
      </p:sp>
      <p:sp>
        <p:nvSpPr>
          <p:cNvPr id="13" name="正方形/長方形 12">
            <a:extLst>
              <a:ext uri="{FF2B5EF4-FFF2-40B4-BE49-F238E27FC236}">
                <a16:creationId xmlns:a16="http://schemas.microsoft.com/office/drawing/2014/main" id="{081CFB5D-2234-29C7-1E4A-96F504629B3A}"/>
              </a:ext>
            </a:extLst>
          </p:cNvPr>
          <p:cNvSpPr>
            <a:spLocks noChangeArrowheads="1"/>
          </p:cNvSpPr>
          <p:nvPr/>
        </p:nvSpPr>
        <p:spPr bwMode="auto">
          <a:xfrm>
            <a:off x="1136576" y="1988840"/>
            <a:ext cx="1984375"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7160" algn="just">
              <a:lnSpc>
                <a:spcPts val="1500"/>
              </a:lnSpc>
            </a:pPr>
            <a:r>
              <a:rPr lang="ja-JP" altLang="en-US" sz="2000" kern="100" dirty="0">
                <a:effectLst/>
                <a:latin typeface="+mn-ea"/>
                <a:ea typeface="+mn-ea"/>
                <a:cs typeface="Times New Roman" panose="02020603050405020304" pitchFamily="18" charset="0"/>
              </a:rPr>
              <a:t>普及</a:t>
            </a:r>
            <a:r>
              <a:rPr lang="ja-JP" sz="2000" kern="100" dirty="0">
                <a:effectLst/>
                <a:latin typeface="+mn-ea"/>
                <a:ea typeface="+mn-ea"/>
                <a:cs typeface="Times New Roman" panose="02020603050405020304" pitchFamily="18" charset="0"/>
              </a:rPr>
              <a:t>委員会</a:t>
            </a:r>
          </a:p>
        </p:txBody>
      </p:sp>
      <p:sp>
        <p:nvSpPr>
          <p:cNvPr id="16" name="正方形/長方形 15">
            <a:extLst>
              <a:ext uri="{FF2B5EF4-FFF2-40B4-BE49-F238E27FC236}">
                <a16:creationId xmlns:a16="http://schemas.microsoft.com/office/drawing/2014/main" id="{751CC7E0-2624-954D-7A72-C7426204AA80}"/>
              </a:ext>
            </a:extLst>
          </p:cNvPr>
          <p:cNvSpPr>
            <a:spLocks noChangeArrowheads="1"/>
          </p:cNvSpPr>
          <p:nvPr/>
        </p:nvSpPr>
        <p:spPr bwMode="auto">
          <a:xfrm>
            <a:off x="2242383" y="4380511"/>
            <a:ext cx="1984375" cy="337767"/>
          </a:xfrm>
          <a:prstGeom prst="rect">
            <a:avLst/>
          </a:prstGeom>
          <a:solidFill>
            <a:srgbClr val="FFFFFF"/>
          </a:solidFill>
          <a:ln w="9525">
            <a:solidFill>
              <a:srgbClr val="000000"/>
            </a:solidFill>
            <a:miter lim="800000"/>
          </a:ln>
        </p:spPr>
        <p:txBody>
          <a:bodyPr rot="0" vert="horz" wrap="square" lIns="108000" tIns="108000" rIns="108000" bIns="36000" anchor="t" anchorCtr="0" upright="1">
            <a:spAutoFit/>
          </a:bodyPr>
          <a:lstStyle/>
          <a:p>
            <a:pPr indent="137160" algn="just">
              <a:lnSpc>
                <a:spcPts val="1500"/>
              </a:lnSpc>
            </a:pPr>
            <a:r>
              <a:rPr lang="ja-JP" altLang="ja-JP" sz="2000" kern="100" dirty="0">
                <a:effectLst/>
                <a:latin typeface="+mn-ea"/>
                <a:ea typeface="+mn-ea"/>
                <a:cs typeface="Times New Roman" panose="02020603050405020304" pitchFamily="18" charset="0"/>
              </a:rPr>
              <a:t>設備見積</a:t>
            </a:r>
            <a:r>
              <a:rPr lang="en-US" altLang="ja-JP" sz="2000" kern="100" dirty="0">
                <a:effectLst/>
                <a:latin typeface="+mn-ea"/>
                <a:ea typeface="+mn-ea"/>
                <a:cs typeface="Times New Roman" panose="02020603050405020304" pitchFamily="18" charset="0"/>
              </a:rPr>
              <a:t>WG</a:t>
            </a:r>
            <a:endParaRPr lang="ja-JP" altLang="ja-JP" sz="2000" kern="100" dirty="0">
              <a:effectLst/>
              <a:latin typeface="+mn-ea"/>
              <a:ea typeface="+mn-ea"/>
              <a:cs typeface="Times New Roman" panose="02020603050405020304" pitchFamily="18" charset="0"/>
            </a:endParaRPr>
          </a:p>
        </p:txBody>
      </p:sp>
    </p:spTree>
    <p:extLst>
      <p:ext uri="{BB962C8B-B14F-4D97-AF65-F5344CB8AC3E}">
        <p14:creationId xmlns:p14="http://schemas.microsoft.com/office/powerpoint/2010/main" val="4187576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661988" y="332657"/>
            <a:ext cx="8915400" cy="593322"/>
          </a:xfrm>
        </p:spPr>
        <p:txBody>
          <a:bodyPr/>
          <a:lstStyle/>
          <a:p>
            <a:r>
              <a:rPr lang="ja-JP" altLang="en-US" sz="3200" dirty="0"/>
              <a:t>普及</a:t>
            </a:r>
            <a:r>
              <a:rPr lang="ja-JP" altLang="ja-JP" sz="3200" dirty="0"/>
              <a:t>委員会の活動</a:t>
            </a:r>
            <a:r>
              <a:rPr lang="en-US" altLang="ja-JP" sz="3200" dirty="0">
                <a:latin typeface="+mn-ea"/>
                <a:ea typeface="+mn-ea"/>
              </a:rPr>
              <a:t>(</a:t>
            </a:r>
            <a:r>
              <a:rPr lang="en-US" altLang="ja-JP" sz="3200" dirty="0"/>
              <a:t>2/14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4</a:t>
            </a:fld>
            <a:endParaRPr kumimoji="0" lang="en-US" altLang="ja-JP" sz="2400">
              <a:solidFill>
                <a:prstClr val="black"/>
              </a:solidFill>
              <a:latin typeface="Century" pitchFamily="18" charset="0"/>
            </a:endParaRPr>
          </a:p>
        </p:txBody>
      </p:sp>
      <p:sp>
        <p:nvSpPr>
          <p:cNvPr id="2" name="Rectangle 38">
            <a:extLst>
              <a:ext uri="{FF2B5EF4-FFF2-40B4-BE49-F238E27FC236}">
                <a16:creationId xmlns:a16="http://schemas.microsoft.com/office/drawing/2014/main" id="{B4D4C12F-8956-4B70-7570-74550C59C041}"/>
              </a:ext>
            </a:extLst>
          </p:cNvPr>
          <p:cNvSpPr>
            <a:spLocks noChangeArrowheads="1"/>
          </p:cNvSpPr>
          <p:nvPr/>
        </p:nvSpPr>
        <p:spPr bwMode="auto">
          <a:xfrm>
            <a:off x="335793" y="1844824"/>
            <a:ext cx="5208490" cy="386259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eaLnBrk="1" hangingPunct="1">
              <a:spcBef>
                <a:spcPts val="600"/>
              </a:spcBef>
              <a:buClrTx/>
              <a:buSzTx/>
            </a:pPr>
            <a:r>
              <a:rPr lang="ja-JP" altLang="en-US" sz="2000" dirty="0">
                <a:latin typeface="+mn-ea"/>
                <a:ea typeface="+mn-ea"/>
              </a:rPr>
              <a:t>利用企業数は</a:t>
            </a:r>
            <a:r>
              <a:rPr lang="en-US" altLang="ja-JP" sz="2000" dirty="0">
                <a:solidFill>
                  <a:srgbClr val="FF0000"/>
                </a:solidFill>
                <a:latin typeface="+mn-ea"/>
                <a:ea typeface="+mn-ea"/>
              </a:rPr>
              <a:t>2025</a:t>
            </a:r>
            <a:r>
              <a:rPr lang="ja-JP" altLang="en-US" sz="2000" dirty="0">
                <a:solidFill>
                  <a:srgbClr val="FF0000"/>
                </a:solidFill>
                <a:latin typeface="+mn-ea"/>
                <a:ea typeface="+mn-ea"/>
              </a:rPr>
              <a:t>年</a:t>
            </a:r>
            <a:r>
              <a:rPr lang="en-US" altLang="ja-JP" sz="2000" dirty="0">
                <a:solidFill>
                  <a:srgbClr val="FF0000"/>
                </a:solidFill>
                <a:latin typeface="+mn-ea"/>
                <a:ea typeface="+mn-ea"/>
              </a:rPr>
              <a:t>3</a:t>
            </a:r>
            <a:r>
              <a:rPr lang="ja-JP" altLang="en-US" sz="2000" dirty="0">
                <a:solidFill>
                  <a:srgbClr val="FF0000"/>
                </a:solidFill>
                <a:latin typeface="+mn-ea"/>
                <a:ea typeface="+mn-ea"/>
              </a:rPr>
              <a:t>月末</a:t>
            </a:r>
            <a:r>
              <a:rPr lang="ja-JP" altLang="en-US" sz="2000" dirty="0">
                <a:latin typeface="+mn-ea"/>
                <a:ea typeface="+mn-ea"/>
              </a:rPr>
              <a:t>時点で</a:t>
            </a:r>
          </a:p>
          <a:p>
            <a:pPr marL="0" indent="0" eaLnBrk="1" hangingPunct="1">
              <a:spcBef>
                <a:spcPts val="600"/>
              </a:spcBef>
              <a:buClrTx/>
              <a:buSzTx/>
              <a:buNone/>
            </a:pPr>
            <a:r>
              <a:rPr lang="ja-JP" altLang="en-US" sz="2000" dirty="0">
                <a:solidFill>
                  <a:srgbClr val="FF0000"/>
                </a:solidFill>
                <a:latin typeface="+mn-ea"/>
                <a:ea typeface="+mn-ea"/>
              </a:rPr>
              <a:t>　　</a:t>
            </a:r>
            <a:r>
              <a:rPr lang="en-US" altLang="ja-JP" sz="2000" dirty="0">
                <a:solidFill>
                  <a:srgbClr val="FF0000"/>
                </a:solidFill>
                <a:latin typeface="+mn-ea"/>
                <a:ea typeface="+mn-ea"/>
              </a:rPr>
              <a:t> 20,082</a:t>
            </a:r>
            <a:r>
              <a:rPr lang="ja-JP" altLang="en-US" sz="2000" dirty="0">
                <a:solidFill>
                  <a:srgbClr val="FF0000"/>
                </a:solidFill>
                <a:latin typeface="+mn-ea"/>
                <a:ea typeface="+mn-ea"/>
              </a:rPr>
              <a:t>社</a:t>
            </a:r>
            <a:r>
              <a:rPr lang="en-US" altLang="ja-JP" sz="2000" dirty="0">
                <a:latin typeface="+mn-ea"/>
                <a:ea typeface="+mn-ea"/>
              </a:rPr>
              <a:t>(</a:t>
            </a:r>
            <a:r>
              <a:rPr lang="ja-JP" altLang="en-US" sz="2000" dirty="0">
                <a:latin typeface="+mn-ea"/>
                <a:ea typeface="+mn-ea"/>
              </a:rPr>
              <a:t>前年度比</a:t>
            </a:r>
            <a:r>
              <a:rPr lang="en-US" altLang="ja-JP" sz="2000" dirty="0">
                <a:solidFill>
                  <a:srgbClr val="FF0000"/>
                </a:solidFill>
                <a:latin typeface="+mn-ea"/>
                <a:ea typeface="+mn-ea"/>
              </a:rPr>
              <a:t>1,727</a:t>
            </a:r>
            <a:r>
              <a:rPr lang="ja-JP" altLang="en-US" sz="2000" dirty="0">
                <a:solidFill>
                  <a:srgbClr val="FF0000"/>
                </a:solidFill>
                <a:latin typeface="+mn-ea"/>
                <a:ea typeface="+mn-ea"/>
              </a:rPr>
              <a:t>社増</a:t>
            </a:r>
            <a:r>
              <a:rPr lang="en-US" altLang="ja-JP" sz="2000" dirty="0">
                <a:latin typeface="+mn-ea"/>
                <a:ea typeface="+mn-ea"/>
              </a:rPr>
              <a:t>)</a:t>
            </a:r>
            <a:r>
              <a:rPr lang="ja-JP" altLang="en-US" sz="2000" dirty="0">
                <a:latin typeface="+mn-ea"/>
                <a:ea typeface="+mn-ea"/>
              </a:rPr>
              <a:t>。</a:t>
            </a:r>
          </a:p>
          <a:p>
            <a:pPr marL="0" indent="0" eaLnBrk="1" hangingPunct="1">
              <a:spcBef>
                <a:spcPts val="600"/>
              </a:spcBef>
              <a:buClrTx/>
              <a:buSzTx/>
              <a:buNone/>
            </a:pPr>
            <a:r>
              <a:rPr lang="ja-JP" altLang="en-US" sz="2000" dirty="0">
                <a:latin typeface="+mn-ea"/>
                <a:ea typeface="+mn-ea"/>
              </a:rPr>
              <a:t>　　</a:t>
            </a:r>
            <a:r>
              <a:rPr lang="en-US" altLang="ja-JP" sz="2000" dirty="0">
                <a:latin typeface="+mn-ea"/>
                <a:ea typeface="+mn-ea"/>
              </a:rPr>
              <a:t>3</a:t>
            </a:r>
            <a:r>
              <a:rPr lang="ja-JP" altLang="en-US" sz="2000" dirty="0">
                <a:latin typeface="+mn-ea"/>
                <a:ea typeface="+mn-ea"/>
              </a:rPr>
              <a:t>ヵ年目標「</a:t>
            </a:r>
            <a:r>
              <a:rPr lang="en-US" altLang="ja-JP" sz="2000" dirty="0">
                <a:latin typeface="+mn-ea"/>
                <a:ea typeface="+mn-ea"/>
              </a:rPr>
              <a:t>23,000</a:t>
            </a:r>
            <a:r>
              <a:rPr lang="ja-JP" altLang="en-US" sz="2000" dirty="0">
                <a:latin typeface="+mn-ea"/>
                <a:ea typeface="+mn-ea"/>
              </a:rPr>
              <a:t>社以上</a:t>
            </a:r>
          </a:p>
          <a:p>
            <a:pPr marL="0" indent="0" eaLnBrk="1" hangingPunct="1">
              <a:spcBef>
                <a:spcPts val="600"/>
              </a:spcBef>
              <a:buClrTx/>
              <a:buSzTx/>
              <a:buNone/>
            </a:pPr>
            <a:r>
              <a:rPr lang="ja-JP" altLang="en-US" sz="2000" dirty="0">
                <a:latin typeface="+mn-ea"/>
                <a:ea typeface="+mn-ea"/>
              </a:rPr>
              <a:t>　　 </a:t>
            </a:r>
            <a:r>
              <a:rPr lang="en-US" altLang="ja-JP" sz="2000" dirty="0">
                <a:latin typeface="+mn-ea"/>
                <a:ea typeface="+mn-ea"/>
              </a:rPr>
              <a:t>( 2</a:t>
            </a:r>
            <a:r>
              <a:rPr lang="ja-JP" altLang="en-US" sz="2000" dirty="0">
                <a:latin typeface="+mn-ea"/>
                <a:ea typeface="+mn-ea"/>
              </a:rPr>
              <a:t>ヵ年で、</a:t>
            </a:r>
            <a:r>
              <a:rPr lang="en-US" altLang="ja-JP" sz="2000" dirty="0">
                <a:solidFill>
                  <a:srgbClr val="FF0000"/>
                </a:solidFill>
                <a:latin typeface="+mn-ea"/>
                <a:ea typeface="+mn-ea"/>
              </a:rPr>
              <a:t>2,639</a:t>
            </a:r>
            <a:r>
              <a:rPr lang="ja-JP" altLang="en-US" sz="2000" dirty="0">
                <a:solidFill>
                  <a:srgbClr val="FF0000"/>
                </a:solidFill>
                <a:latin typeface="+mn-ea"/>
                <a:ea typeface="+mn-ea"/>
              </a:rPr>
              <a:t>社増</a:t>
            </a:r>
            <a:r>
              <a:rPr lang="en-US" altLang="ja-JP" sz="2000" dirty="0">
                <a:latin typeface="+mn-ea"/>
                <a:ea typeface="+mn-ea"/>
              </a:rPr>
              <a:t>)</a:t>
            </a:r>
            <a:r>
              <a:rPr lang="ja-JP" altLang="en-US" sz="2000" dirty="0">
                <a:latin typeface="+mn-ea"/>
                <a:ea typeface="+mn-ea"/>
              </a:rPr>
              <a:t>」。</a:t>
            </a:r>
          </a:p>
          <a:p>
            <a:pPr eaLnBrk="1" hangingPunct="1">
              <a:spcBef>
                <a:spcPts val="600"/>
              </a:spcBef>
              <a:buClrTx/>
              <a:buSzTx/>
            </a:pPr>
            <a:r>
              <a:rPr lang="en-US" altLang="ja-JP" sz="2000" dirty="0">
                <a:latin typeface="+mn-ea"/>
                <a:ea typeface="+mn-ea"/>
              </a:rPr>
              <a:t>2</a:t>
            </a:r>
            <a:r>
              <a:rPr lang="ja-JP" altLang="en-US" sz="2000" dirty="0">
                <a:latin typeface="+mn-ea"/>
                <a:ea typeface="+mn-ea"/>
              </a:rPr>
              <a:t>ヵ年で新規発注側企業</a:t>
            </a:r>
            <a:endParaRPr lang="en-US" altLang="ja-JP" sz="2000" dirty="0">
              <a:latin typeface="+mn-ea"/>
              <a:ea typeface="+mn-ea"/>
            </a:endParaRPr>
          </a:p>
          <a:p>
            <a:pPr marL="0" indent="0" eaLnBrk="1" hangingPunct="1">
              <a:spcBef>
                <a:spcPts val="600"/>
              </a:spcBef>
              <a:buClrTx/>
              <a:buSzTx/>
              <a:buNone/>
            </a:pPr>
            <a:r>
              <a:rPr lang="en-US" altLang="ja-JP" sz="2000" dirty="0">
                <a:latin typeface="+mn-ea"/>
                <a:ea typeface="+mn-ea"/>
              </a:rPr>
              <a:t>     (</a:t>
            </a:r>
            <a:r>
              <a:rPr lang="ja-JP" altLang="en-US" sz="2000" dirty="0">
                <a:latin typeface="+mn-ea"/>
                <a:ea typeface="+mn-ea"/>
              </a:rPr>
              <a:t>ゼネコン含む</a:t>
            </a:r>
            <a:r>
              <a:rPr lang="en-US" altLang="ja-JP" sz="2000" dirty="0">
                <a:latin typeface="+mn-ea"/>
                <a:ea typeface="+mn-ea"/>
              </a:rPr>
              <a:t>)</a:t>
            </a:r>
            <a:r>
              <a:rPr lang="ja-JP" altLang="en-US" sz="2000" dirty="0">
                <a:latin typeface="+mn-ea"/>
                <a:ea typeface="+mn-ea"/>
              </a:rPr>
              <a:t>数は</a:t>
            </a:r>
            <a:r>
              <a:rPr lang="en-US" altLang="ja-JP" sz="2000" dirty="0">
                <a:solidFill>
                  <a:srgbClr val="FF0000"/>
                </a:solidFill>
                <a:latin typeface="+mn-ea"/>
                <a:ea typeface="+mn-ea"/>
              </a:rPr>
              <a:t>7</a:t>
            </a:r>
            <a:r>
              <a:rPr lang="ja-JP" altLang="en-US" sz="2000" dirty="0">
                <a:solidFill>
                  <a:srgbClr val="FF0000"/>
                </a:solidFill>
                <a:latin typeface="+mn-ea"/>
                <a:ea typeface="+mn-ea"/>
              </a:rPr>
              <a:t>社増</a:t>
            </a:r>
            <a:r>
              <a:rPr lang="ja-JP" altLang="en-US" sz="2000" dirty="0">
                <a:latin typeface="+mn-ea"/>
                <a:ea typeface="+mn-ea"/>
              </a:rPr>
              <a:t>。</a:t>
            </a:r>
          </a:p>
          <a:p>
            <a:pPr marL="0" indent="0" eaLnBrk="1" hangingPunct="1">
              <a:spcBef>
                <a:spcPts val="600"/>
              </a:spcBef>
              <a:buClrTx/>
              <a:buSzTx/>
              <a:buNone/>
            </a:pPr>
            <a:r>
              <a:rPr lang="ja-JP" altLang="en-US" sz="2000" dirty="0">
                <a:latin typeface="+mn-ea"/>
                <a:ea typeface="+mn-ea"/>
              </a:rPr>
              <a:t>　　</a:t>
            </a:r>
            <a:r>
              <a:rPr lang="en-US" altLang="ja-JP" sz="2000" dirty="0">
                <a:latin typeface="+mn-ea"/>
                <a:ea typeface="+mn-ea"/>
              </a:rPr>
              <a:t>3</a:t>
            </a:r>
            <a:r>
              <a:rPr lang="ja-JP" altLang="en-US" sz="2000" dirty="0">
                <a:latin typeface="+mn-ea"/>
                <a:ea typeface="+mn-ea"/>
              </a:rPr>
              <a:t>ヵ年目標「</a:t>
            </a:r>
            <a:r>
              <a:rPr lang="en-US" altLang="ja-JP" sz="2000" dirty="0">
                <a:latin typeface="+mn-ea"/>
                <a:ea typeface="+mn-ea"/>
              </a:rPr>
              <a:t>13</a:t>
            </a:r>
            <a:r>
              <a:rPr lang="ja-JP" altLang="en-US" sz="2000" dirty="0">
                <a:latin typeface="+mn-ea"/>
                <a:ea typeface="+mn-ea"/>
              </a:rPr>
              <a:t>社以上増」の</a:t>
            </a:r>
            <a:r>
              <a:rPr lang="ja-JP" altLang="en-US" sz="2000" dirty="0">
                <a:solidFill>
                  <a:srgbClr val="FF0000"/>
                </a:solidFill>
                <a:latin typeface="+mn-ea"/>
                <a:ea typeface="+mn-ea"/>
              </a:rPr>
              <a:t>達成率</a:t>
            </a:r>
            <a:r>
              <a:rPr lang="en-US" altLang="ja-JP" sz="2000" dirty="0">
                <a:solidFill>
                  <a:srgbClr val="FF0000"/>
                </a:solidFill>
                <a:latin typeface="+mn-ea"/>
                <a:ea typeface="+mn-ea"/>
              </a:rPr>
              <a:t>53.8%</a:t>
            </a:r>
            <a:r>
              <a:rPr lang="ja-JP" altLang="ja-JP" sz="2000" dirty="0">
                <a:latin typeface="+mn-ea"/>
                <a:ea typeface="+mn-ea"/>
              </a:rPr>
              <a:t>。</a:t>
            </a:r>
            <a:endParaRPr lang="ja-JP" altLang="en-US" sz="2000" dirty="0">
              <a:latin typeface="+mn-ea"/>
              <a:ea typeface="+mn-ea"/>
            </a:endParaRPr>
          </a:p>
          <a:p>
            <a:pPr eaLnBrk="1" hangingPunct="1">
              <a:spcBef>
                <a:spcPts val="600"/>
              </a:spcBef>
              <a:buClrTx/>
              <a:buSzTx/>
            </a:pPr>
            <a:r>
              <a:rPr lang="ja-JP" altLang="en-US" sz="2000" dirty="0">
                <a:latin typeface="+mn-ea"/>
                <a:ea typeface="+mn-ea"/>
              </a:rPr>
              <a:t>出来高・請求業務の新規導入</a:t>
            </a:r>
          </a:p>
          <a:p>
            <a:pPr marL="0" indent="0" eaLnBrk="1" hangingPunct="1">
              <a:spcBef>
                <a:spcPts val="600"/>
              </a:spcBef>
              <a:buClrTx/>
              <a:buSzTx/>
              <a:buNone/>
            </a:pPr>
            <a:r>
              <a:rPr lang="ja-JP" altLang="en-US" sz="2000" dirty="0">
                <a:latin typeface="+mn-ea"/>
                <a:ea typeface="+mn-ea"/>
              </a:rPr>
              <a:t>　　企業は</a:t>
            </a:r>
            <a:r>
              <a:rPr lang="en-US" altLang="ja-JP" sz="2000" dirty="0">
                <a:latin typeface="+mn-ea"/>
                <a:ea typeface="+mn-ea"/>
              </a:rPr>
              <a:t>2024</a:t>
            </a:r>
            <a:r>
              <a:rPr lang="ja-JP" altLang="en-US" sz="2000" dirty="0">
                <a:latin typeface="+mn-ea"/>
                <a:ea typeface="+mn-ea"/>
              </a:rPr>
              <a:t>年度は、</a:t>
            </a:r>
            <a:r>
              <a:rPr lang="en-US" altLang="ja-JP" sz="2000" dirty="0">
                <a:solidFill>
                  <a:srgbClr val="FF0000"/>
                </a:solidFill>
                <a:latin typeface="+mn-ea"/>
                <a:ea typeface="+mn-ea"/>
              </a:rPr>
              <a:t>3</a:t>
            </a:r>
            <a:r>
              <a:rPr lang="ja-JP" altLang="en-US" sz="2000" dirty="0">
                <a:solidFill>
                  <a:srgbClr val="FF0000"/>
                </a:solidFill>
                <a:latin typeface="+mn-ea"/>
                <a:ea typeface="+mn-ea"/>
              </a:rPr>
              <a:t>社増</a:t>
            </a:r>
            <a:r>
              <a:rPr lang="ja-JP" altLang="en-US" sz="2000" dirty="0">
                <a:latin typeface="+mn-ea"/>
                <a:ea typeface="+mn-ea"/>
              </a:rPr>
              <a:t>。</a:t>
            </a:r>
          </a:p>
          <a:p>
            <a:pPr marL="0" indent="0" eaLnBrk="1" hangingPunct="1">
              <a:spcBef>
                <a:spcPts val="600"/>
              </a:spcBef>
              <a:buClrTx/>
              <a:buSzTx/>
              <a:buNone/>
            </a:pPr>
            <a:r>
              <a:rPr lang="ja-JP" altLang="en-US" sz="2000" dirty="0">
                <a:latin typeface="+mn-ea"/>
                <a:ea typeface="+mn-ea"/>
              </a:rPr>
              <a:t>　　</a:t>
            </a:r>
            <a:r>
              <a:rPr lang="en-US" altLang="ja-JP" sz="2000" dirty="0">
                <a:latin typeface="+mn-ea"/>
                <a:ea typeface="+mn-ea"/>
              </a:rPr>
              <a:t>(3</a:t>
            </a:r>
            <a:r>
              <a:rPr lang="ja-JP" altLang="en-US" sz="2000" dirty="0">
                <a:latin typeface="+mn-ea"/>
                <a:ea typeface="+mn-ea"/>
              </a:rPr>
              <a:t>ヵ年目標「</a:t>
            </a:r>
            <a:r>
              <a:rPr lang="en-US" altLang="ja-JP" sz="2000" dirty="0">
                <a:latin typeface="+mn-ea"/>
                <a:ea typeface="+mn-ea"/>
              </a:rPr>
              <a:t>4</a:t>
            </a:r>
            <a:r>
              <a:rPr lang="ja-JP" altLang="en-US" sz="2000" dirty="0">
                <a:latin typeface="+mn-ea"/>
                <a:ea typeface="+mn-ea"/>
              </a:rPr>
              <a:t>社以上増」</a:t>
            </a:r>
            <a:r>
              <a:rPr lang="en-US" altLang="ja-JP" sz="2000" dirty="0">
                <a:latin typeface="+mn-ea"/>
                <a:ea typeface="+mn-ea"/>
              </a:rPr>
              <a:t>)</a:t>
            </a:r>
            <a:r>
              <a:rPr lang="ja-JP" altLang="en-US" sz="2000" dirty="0">
                <a:latin typeface="+mn-ea"/>
                <a:ea typeface="+mn-ea"/>
              </a:rPr>
              <a:t>の</a:t>
            </a:r>
            <a:r>
              <a:rPr lang="ja-JP" altLang="en-US" sz="2000" dirty="0">
                <a:solidFill>
                  <a:srgbClr val="FF0000"/>
                </a:solidFill>
                <a:latin typeface="+mn-ea"/>
                <a:ea typeface="+mn-ea"/>
              </a:rPr>
              <a:t>達成率</a:t>
            </a:r>
            <a:r>
              <a:rPr lang="en-US" altLang="ja-JP" sz="2000" dirty="0">
                <a:solidFill>
                  <a:srgbClr val="FF0000"/>
                </a:solidFill>
                <a:latin typeface="+mn-ea"/>
                <a:ea typeface="+mn-ea"/>
              </a:rPr>
              <a:t>75%</a:t>
            </a:r>
            <a:r>
              <a:rPr lang="ja-JP" altLang="en-US" sz="2000" dirty="0">
                <a:latin typeface="+mn-ea"/>
                <a:ea typeface="+mn-ea"/>
              </a:rPr>
              <a:t>。</a:t>
            </a:r>
            <a:endParaRPr lang="en-US" altLang="ja-JP" sz="2000" dirty="0">
              <a:latin typeface="+mn-ea"/>
              <a:ea typeface="+mn-ea"/>
            </a:endParaRPr>
          </a:p>
        </p:txBody>
      </p:sp>
      <p:sp>
        <p:nvSpPr>
          <p:cNvPr id="8" name="タイトル 1">
            <a:extLst>
              <a:ext uri="{FF2B5EF4-FFF2-40B4-BE49-F238E27FC236}">
                <a16:creationId xmlns:a16="http://schemas.microsoft.com/office/drawing/2014/main" id="{FE114965-A77A-67FC-9D42-731A5292B225}"/>
              </a:ext>
            </a:extLst>
          </p:cNvPr>
          <p:cNvSpPr txBox="1">
            <a:spLocks/>
          </p:cNvSpPr>
          <p:nvPr/>
        </p:nvSpPr>
        <p:spPr bwMode="auto">
          <a:xfrm>
            <a:off x="335793" y="974683"/>
            <a:ext cx="8915400" cy="510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2pPr>
            <a:lvl3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3pPr>
            <a:lvl4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4pPr>
            <a:lvl5pPr algn="l" rtl="0" eaLnBrk="0" fontAlgn="base" hangingPunct="0">
              <a:spcBef>
                <a:spcPct val="0"/>
              </a:spcBef>
              <a:spcAft>
                <a:spcPct val="0"/>
              </a:spcAft>
              <a:defRPr kumimoji="1" sz="2800">
                <a:solidFill>
                  <a:schemeClr val="tx2"/>
                </a:solidFill>
                <a:latin typeface="Garamond" pitchFamily="18" charset="0"/>
                <a:ea typeface="ＭＳ Ｐゴシック" pitchFamily="50" charset="-128"/>
              </a:defRPr>
            </a:lvl5pPr>
            <a:lvl6pPr marL="457200" algn="l" rtl="0" fontAlgn="base">
              <a:spcBef>
                <a:spcPct val="0"/>
              </a:spcBef>
              <a:spcAft>
                <a:spcPct val="0"/>
              </a:spcAft>
              <a:defRPr kumimoji="1" sz="4200">
                <a:solidFill>
                  <a:schemeClr val="tx2"/>
                </a:solidFill>
                <a:latin typeface="Garamond" pitchFamily="18" charset="0"/>
                <a:ea typeface="ＭＳ Ｐゴシック" pitchFamily="50" charset="-128"/>
              </a:defRPr>
            </a:lvl6pPr>
            <a:lvl7pPr marL="914400" algn="l" rtl="0" fontAlgn="base">
              <a:spcBef>
                <a:spcPct val="0"/>
              </a:spcBef>
              <a:spcAft>
                <a:spcPct val="0"/>
              </a:spcAft>
              <a:defRPr kumimoji="1" sz="4200">
                <a:solidFill>
                  <a:schemeClr val="tx2"/>
                </a:solidFill>
                <a:latin typeface="Garamond" pitchFamily="18" charset="0"/>
                <a:ea typeface="ＭＳ Ｐゴシック" pitchFamily="50" charset="-128"/>
              </a:defRPr>
            </a:lvl7pPr>
            <a:lvl8pPr marL="1371600" algn="l" rtl="0" fontAlgn="base">
              <a:spcBef>
                <a:spcPct val="0"/>
              </a:spcBef>
              <a:spcAft>
                <a:spcPct val="0"/>
              </a:spcAft>
              <a:defRPr kumimoji="1" sz="4200">
                <a:solidFill>
                  <a:schemeClr val="tx2"/>
                </a:solidFill>
                <a:latin typeface="Garamond" pitchFamily="18" charset="0"/>
                <a:ea typeface="ＭＳ Ｐゴシック" pitchFamily="50" charset="-128"/>
              </a:defRPr>
            </a:lvl8pPr>
            <a:lvl9pPr marL="1828800" algn="l" rtl="0" fontAlgn="base">
              <a:spcBef>
                <a:spcPct val="0"/>
              </a:spcBef>
              <a:spcAft>
                <a:spcPct val="0"/>
              </a:spcAft>
              <a:defRPr kumimoji="1" sz="4200">
                <a:solidFill>
                  <a:schemeClr val="tx2"/>
                </a:solidFill>
                <a:latin typeface="Garamond" pitchFamily="18" charset="0"/>
                <a:ea typeface="ＭＳ Ｐゴシック" pitchFamily="50" charset="-128"/>
              </a:defRPr>
            </a:lvl9pPr>
          </a:lstStyle>
          <a:p>
            <a:r>
              <a:rPr lang="ja-JP" altLang="en-US" sz="2400" kern="0" dirty="0"/>
              <a:t>第</a:t>
            </a:r>
            <a:r>
              <a:rPr lang="en-US" altLang="ja-JP" sz="2400" kern="0" dirty="0"/>
              <a:t>5</a:t>
            </a:r>
            <a:r>
              <a:rPr lang="ja-JP" altLang="en-US" sz="2400" kern="0" dirty="0"/>
              <a:t>次</a:t>
            </a:r>
            <a:r>
              <a:rPr lang="en-US" altLang="ja-JP" sz="2400" kern="0" dirty="0"/>
              <a:t>3</a:t>
            </a:r>
            <a:r>
              <a:rPr lang="ja-JP" altLang="en-US" sz="2400" kern="0" dirty="0"/>
              <a:t>ヵ年活動計画</a:t>
            </a:r>
            <a:r>
              <a:rPr lang="en-US" altLang="ja-JP" sz="2400" kern="0" dirty="0"/>
              <a:t>(2023</a:t>
            </a:r>
            <a:r>
              <a:rPr lang="ja-JP" altLang="en-US" sz="2400" kern="0" dirty="0"/>
              <a:t>～</a:t>
            </a:r>
            <a:r>
              <a:rPr lang="en-US" altLang="ja-JP" sz="2400" kern="0" dirty="0"/>
              <a:t>2025</a:t>
            </a:r>
            <a:r>
              <a:rPr lang="ja-JP" altLang="en-US" sz="2400" kern="0" dirty="0"/>
              <a:t>年度</a:t>
            </a:r>
            <a:r>
              <a:rPr lang="en-US" altLang="ja-JP" sz="2400" kern="0" dirty="0">
                <a:latin typeface="+mn-ea"/>
                <a:ea typeface="+mn-ea"/>
              </a:rPr>
              <a:t>)</a:t>
            </a:r>
            <a:r>
              <a:rPr lang="ja-JP" altLang="en-US" sz="2400" kern="0" dirty="0"/>
              <a:t>取組目標の達成状況</a:t>
            </a:r>
          </a:p>
        </p:txBody>
      </p:sp>
      <p:graphicFrame>
        <p:nvGraphicFramePr>
          <p:cNvPr id="3" name="表 2">
            <a:extLst>
              <a:ext uri="{FF2B5EF4-FFF2-40B4-BE49-F238E27FC236}">
                <a16:creationId xmlns:a16="http://schemas.microsoft.com/office/drawing/2014/main" id="{C6D067F1-7190-F84B-2D1C-BC642CB8AA09}"/>
              </a:ext>
            </a:extLst>
          </p:cNvPr>
          <p:cNvGraphicFramePr>
            <a:graphicFrameLocks noGrp="1"/>
          </p:cNvGraphicFramePr>
          <p:nvPr>
            <p:extLst>
              <p:ext uri="{D42A27DB-BD31-4B8C-83A1-F6EECF244321}">
                <p14:modId xmlns:p14="http://schemas.microsoft.com/office/powerpoint/2010/main" val="3824436123"/>
              </p:ext>
            </p:extLst>
          </p:nvPr>
        </p:nvGraphicFramePr>
        <p:xfrm>
          <a:off x="4953000" y="4883012"/>
          <a:ext cx="4783894" cy="1000305"/>
        </p:xfrm>
        <a:graphic>
          <a:graphicData uri="http://schemas.openxmlformats.org/drawingml/2006/table">
            <a:tbl>
              <a:tblPr>
                <a:tableStyleId>{5C22544A-7EE6-4342-B048-85BDC9FD1C3A}</a:tableStyleId>
              </a:tblPr>
              <a:tblGrid>
                <a:gridCol w="207996">
                  <a:extLst>
                    <a:ext uri="{9D8B030D-6E8A-4147-A177-3AD203B41FA5}">
                      <a16:colId xmlns:a16="http://schemas.microsoft.com/office/drawing/2014/main" val="1304934679"/>
                    </a:ext>
                  </a:extLst>
                </a:gridCol>
                <a:gridCol w="1455968">
                  <a:extLst>
                    <a:ext uri="{9D8B030D-6E8A-4147-A177-3AD203B41FA5}">
                      <a16:colId xmlns:a16="http://schemas.microsoft.com/office/drawing/2014/main" val="2574640203"/>
                    </a:ext>
                  </a:extLst>
                </a:gridCol>
                <a:gridCol w="623986">
                  <a:extLst>
                    <a:ext uri="{9D8B030D-6E8A-4147-A177-3AD203B41FA5}">
                      <a16:colId xmlns:a16="http://schemas.microsoft.com/office/drawing/2014/main" val="1034266417"/>
                    </a:ext>
                  </a:extLst>
                </a:gridCol>
                <a:gridCol w="623986">
                  <a:extLst>
                    <a:ext uri="{9D8B030D-6E8A-4147-A177-3AD203B41FA5}">
                      <a16:colId xmlns:a16="http://schemas.microsoft.com/office/drawing/2014/main" val="1735681914"/>
                    </a:ext>
                  </a:extLst>
                </a:gridCol>
                <a:gridCol w="623986">
                  <a:extLst>
                    <a:ext uri="{9D8B030D-6E8A-4147-A177-3AD203B41FA5}">
                      <a16:colId xmlns:a16="http://schemas.microsoft.com/office/drawing/2014/main" val="2977714820"/>
                    </a:ext>
                  </a:extLst>
                </a:gridCol>
                <a:gridCol w="623986">
                  <a:extLst>
                    <a:ext uri="{9D8B030D-6E8A-4147-A177-3AD203B41FA5}">
                      <a16:colId xmlns:a16="http://schemas.microsoft.com/office/drawing/2014/main" val="3889675663"/>
                    </a:ext>
                  </a:extLst>
                </a:gridCol>
                <a:gridCol w="623986">
                  <a:extLst>
                    <a:ext uri="{9D8B030D-6E8A-4147-A177-3AD203B41FA5}">
                      <a16:colId xmlns:a16="http://schemas.microsoft.com/office/drawing/2014/main" val="2683069474"/>
                    </a:ext>
                  </a:extLst>
                </a:gridCol>
              </a:tblGrid>
              <a:tr h="200061">
                <a:tc gridSpan="4">
                  <a:txBody>
                    <a:bodyPr/>
                    <a:lstStyle/>
                    <a:p>
                      <a:pPr algn="l" fontAlgn="ctr"/>
                      <a:r>
                        <a:rPr lang="en-US" altLang="zh-TW" sz="1100" u="none" strike="noStrike">
                          <a:effectLst/>
                        </a:rPr>
                        <a:t>CI-NET</a:t>
                      </a:r>
                      <a:r>
                        <a:rPr lang="zh-TW" altLang="en-US" sz="1100" u="none" strike="noStrike">
                          <a:effectLst/>
                        </a:rPr>
                        <a:t>利用企業数</a:t>
                      </a:r>
                      <a:r>
                        <a:rPr lang="en-US" altLang="zh-TW" sz="1100" u="none" strike="noStrike">
                          <a:effectLst/>
                        </a:rPr>
                        <a:t>(</a:t>
                      </a:r>
                      <a:r>
                        <a:rPr lang="zh-TW" altLang="en-US" sz="1100" u="none" strike="noStrike">
                          <a:effectLst/>
                        </a:rPr>
                        <a:t>電子証明書利用企業数</a:t>
                      </a:r>
                      <a:r>
                        <a:rPr lang="en-US" altLang="zh-TW" sz="1100" u="none" strike="noStrike">
                          <a:effectLst/>
                        </a:rPr>
                        <a:t>)</a:t>
                      </a:r>
                      <a:endParaRPr lang="en-US" altLang="zh-TW"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extLst>
                  <a:ext uri="{0D108BD9-81ED-4DB2-BD59-A6C34878D82A}">
                    <a16:rowId xmlns:a16="http://schemas.microsoft.com/office/drawing/2014/main" val="35037905"/>
                  </a:ext>
                </a:extLst>
              </a:tr>
              <a:tr h="200061">
                <a:tc gridSpan="2">
                  <a:txBody>
                    <a:bodyPr/>
                    <a:lstStyle/>
                    <a:p>
                      <a:pPr algn="l" fontAlgn="ctr"/>
                      <a:r>
                        <a:rPr lang="ja-JP" altLang="en-US" sz="1100" u="none" strike="noStrike">
                          <a:effectLst/>
                        </a:rPr>
                        <a:t>　　年　　度</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hMerge="1">
                  <a:txBody>
                    <a:bodyPr/>
                    <a:lstStyle/>
                    <a:p>
                      <a:endParaRPr kumimoji="1" lang="ja-JP" altLang="en-US"/>
                    </a:p>
                  </a:txBody>
                  <a:tcPr/>
                </a:tc>
                <a:tc>
                  <a:txBody>
                    <a:bodyPr/>
                    <a:lstStyle/>
                    <a:p>
                      <a:pPr algn="ctr" fontAlgn="ctr"/>
                      <a:r>
                        <a:rPr lang="en-US" altLang="ja-JP" sz="1100" u="none" strike="noStrike">
                          <a:effectLst/>
                        </a:rPr>
                        <a:t>2020</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2021</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2022</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2023</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2024</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extLst>
                  <a:ext uri="{0D108BD9-81ED-4DB2-BD59-A6C34878D82A}">
                    <a16:rowId xmlns:a16="http://schemas.microsoft.com/office/drawing/2014/main" val="2401406866"/>
                  </a:ext>
                </a:extLst>
              </a:tr>
              <a:tr h="200061">
                <a:tc gridSpan="2">
                  <a:txBody>
                    <a:bodyPr/>
                    <a:lstStyle/>
                    <a:p>
                      <a:pPr algn="l" fontAlgn="ctr"/>
                      <a:r>
                        <a:rPr lang="ja-JP" altLang="en-US" sz="1100" u="none" strike="noStrike">
                          <a:effectLst/>
                        </a:rPr>
                        <a:t>　　企  業  数</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hMerge="1">
                  <a:txBody>
                    <a:bodyPr/>
                    <a:lstStyle/>
                    <a:p>
                      <a:endParaRPr kumimoji="1" lang="ja-JP" altLang="en-US"/>
                    </a:p>
                  </a:txBody>
                  <a:tcPr/>
                </a:tc>
                <a:tc>
                  <a:txBody>
                    <a:bodyPr/>
                    <a:lstStyle/>
                    <a:p>
                      <a:pPr algn="ctr" fontAlgn="ctr"/>
                      <a:r>
                        <a:rPr lang="en-US" altLang="ja-JP" sz="1100" u="none" strike="noStrike">
                          <a:effectLst/>
                        </a:rPr>
                        <a:t>14,364</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15,680</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17,443</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18,355</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20,082</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extLst>
                  <a:ext uri="{0D108BD9-81ED-4DB2-BD59-A6C34878D82A}">
                    <a16:rowId xmlns:a16="http://schemas.microsoft.com/office/drawing/2014/main" val="1917342322"/>
                  </a:ext>
                </a:extLst>
              </a:tr>
              <a:tr h="200061">
                <a:tc>
                  <a:txBody>
                    <a:bodyPr/>
                    <a:lstStyle/>
                    <a:p>
                      <a:pPr algn="l" fontAlgn="ctr"/>
                      <a:r>
                        <a:rPr lang="ja-JP" altLang="en-US" sz="1100" u="none" strike="noStrike">
                          <a:effectLst/>
                        </a:rPr>
                        <a:t>　</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l" fontAlgn="ctr"/>
                      <a:r>
                        <a:rPr lang="ja-JP" altLang="en-US" sz="1000" u="none" strike="noStrike">
                          <a:effectLst/>
                        </a:rPr>
                        <a:t>発注側企業</a:t>
                      </a:r>
                      <a:r>
                        <a:rPr lang="en-US" altLang="ja-JP" sz="1000" u="none" strike="noStrike">
                          <a:effectLst/>
                        </a:rPr>
                        <a:t>(</a:t>
                      </a:r>
                      <a:r>
                        <a:rPr lang="ja-JP" altLang="en-US" sz="1000" u="none" strike="noStrike">
                          <a:effectLst/>
                        </a:rPr>
                        <a:t>ゼネコン含む</a:t>
                      </a:r>
                      <a:r>
                        <a:rPr lang="en-US" altLang="ja-JP" sz="1000" u="none" strike="noStrike">
                          <a:effectLst/>
                        </a:rPr>
                        <a:t>)</a:t>
                      </a:r>
                      <a:endParaRPr lang="en-US" altLang="ja-JP"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74</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78</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83</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87</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90</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extLst>
                  <a:ext uri="{0D108BD9-81ED-4DB2-BD59-A6C34878D82A}">
                    <a16:rowId xmlns:a16="http://schemas.microsoft.com/office/drawing/2014/main" val="1923098941"/>
                  </a:ext>
                </a:extLst>
              </a:tr>
              <a:tr h="200061">
                <a:tc gridSpan="2">
                  <a:txBody>
                    <a:bodyPr/>
                    <a:lstStyle/>
                    <a:p>
                      <a:pPr algn="l" fontAlgn="ctr"/>
                      <a:r>
                        <a:rPr lang="ja-JP" altLang="en-US" sz="1100" u="none" strike="noStrike">
                          <a:effectLst/>
                        </a:rPr>
                        <a:t>　　増  加  数</a:t>
                      </a: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hMerge="1">
                  <a:txBody>
                    <a:bodyPr/>
                    <a:lstStyle/>
                    <a:p>
                      <a:endParaRPr kumimoji="1" lang="ja-JP" altLang="en-US"/>
                    </a:p>
                  </a:txBody>
                  <a:tcPr/>
                </a:tc>
                <a:tc>
                  <a:txBody>
                    <a:bodyPr/>
                    <a:lstStyle/>
                    <a:p>
                      <a:pPr algn="ctr" fontAlgn="ctr"/>
                      <a:r>
                        <a:rPr lang="en-US" altLang="ja-JP" sz="1100" u="none" strike="noStrike">
                          <a:effectLst/>
                        </a:rPr>
                        <a:t>1,724</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1,316</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1,763</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a:effectLst/>
                        </a:rPr>
                        <a:t>912</a:t>
                      </a:r>
                      <a:endParaRPr lang="en-US" altLang="ja-JP"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tc>
                  <a:txBody>
                    <a:bodyPr/>
                    <a:lstStyle/>
                    <a:p>
                      <a:pPr algn="ctr" fontAlgn="ctr"/>
                      <a:r>
                        <a:rPr lang="en-US" altLang="ja-JP" sz="1100" u="none" strike="noStrike" dirty="0">
                          <a:effectLst/>
                        </a:rPr>
                        <a:t>1,727</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tc>
                <a:extLst>
                  <a:ext uri="{0D108BD9-81ED-4DB2-BD59-A6C34878D82A}">
                    <a16:rowId xmlns:a16="http://schemas.microsoft.com/office/drawing/2014/main" val="1639143737"/>
                  </a:ext>
                </a:extLst>
              </a:tr>
            </a:tbl>
          </a:graphicData>
        </a:graphic>
      </p:graphicFrame>
      <p:pic>
        <p:nvPicPr>
          <p:cNvPr id="5" name="図 4">
            <a:extLst>
              <a:ext uri="{FF2B5EF4-FFF2-40B4-BE49-F238E27FC236}">
                <a16:creationId xmlns:a16="http://schemas.microsoft.com/office/drawing/2014/main" id="{05F36DD7-FF33-767B-E3B9-7D79BA9EB16E}"/>
              </a:ext>
            </a:extLst>
          </p:cNvPr>
          <p:cNvPicPr>
            <a:picLocks noChangeAspect="1"/>
          </p:cNvPicPr>
          <p:nvPr/>
        </p:nvPicPr>
        <p:blipFill>
          <a:blip r:embed="rId3"/>
          <a:stretch>
            <a:fillRect/>
          </a:stretch>
        </p:blipFill>
        <p:spPr>
          <a:xfrm>
            <a:off x="4671918" y="1454511"/>
            <a:ext cx="5248603" cy="3252604"/>
          </a:xfrm>
          <a:prstGeom prst="rect">
            <a:avLst/>
          </a:prstGeom>
        </p:spPr>
      </p:pic>
    </p:spTree>
    <p:extLst>
      <p:ext uri="{BB962C8B-B14F-4D97-AF65-F5344CB8AC3E}">
        <p14:creationId xmlns:p14="http://schemas.microsoft.com/office/powerpoint/2010/main" val="2316124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8E666-7AD1-8880-0184-6B5B8B1BAEF2}"/>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364D1EBF-9E82-6D30-96D6-AC486C658AE2}"/>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t>3/14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A4B43F10-8A56-5BD7-D07E-DFD00FD590DA}"/>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5</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23FAC286-7B9D-F343-9180-E15DFFDFB222}"/>
              </a:ext>
            </a:extLst>
          </p:cNvPr>
          <p:cNvSpPr>
            <a:spLocks noChangeArrowheads="1"/>
          </p:cNvSpPr>
          <p:nvPr/>
        </p:nvSpPr>
        <p:spPr bwMode="auto">
          <a:xfrm>
            <a:off x="560512" y="980728"/>
            <a:ext cx="8884255" cy="1261884"/>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(1)</a:t>
            </a:r>
            <a:r>
              <a:rPr lang="ja-JP" altLang="en-US" sz="2200" b="1" dirty="0">
                <a:latin typeface="+mn-ea"/>
                <a:ea typeface="+mn-ea"/>
              </a:rPr>
              <a:t>電子商取引説明会および個別支援の実施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地方での対面開催を中心に電子商取引説明会を計</a:t>
            </a:r>
            <a:r>
              <a:rPr lang="en-US" altLang="ja-JP" sz="2200" dirty="0">
                <a:latin typeface="+mn-ea"/>
                <a:ea typeface="+mn-ea"/>
              </a:rPr>
              <a:t>4</a:t>
            </a:r>
            <a:r>
              <a:rPr lang="ja-JP" altLang="en-US" sz="2200" dirty="0">
                <a:latin typeface="+mn-ea"/>
                <a:ea typeface="+mn-ea"/>
              </a:rPr>
              <a:t>回実施。</a:t>
            </a:r>
            <a:endParaRPr lang="en-US" altLang="ja-JP" sz="2200"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説明会のアフターフォローとして個別支援も継続して実施。</a:t>
            </a:r>
          </a:p>
        </p:txBody>
      </p:sp>
      <p:sp>
        <p:nvSpPr>
          <p:cNvPr id="14" name="テキスト ボックス 13">
            <a:extLst>
              <a:ext uri="{FF2B5EF4-FFF2-40B4-BE49-F238E27FC236}">
                <a16:creationId xmlns:a16="http://schemas.microsoft.com/office/drawing/2014/main" id="{15C6735A-06CB-466D-7252-2FC3F0E26261}"/>
              </a:ext>
            </a:extLst>
          </p:cNvPr>
          <p:cNvSpPr txBox="1"/>
          <p:nvPr/>
        </p:nvSpPr>
        <p:spPr>
          <a:xfrm>
            <a:off x="1495402" y="2372100"/>
            <a:ext cx="6336704" cy="369332"/>
          </a:xfrm>
          <a:prstGeom prst="rect">
            <a:avLst/>
          </a:prstGeom>
          <a:noFill/>
        </p:spPr>
        <p:txBody>
          <a:bodyPr wrap="square" rtlCol="0">
            <a:spAutoFit/>
          </a:bodyPr>
          <a:lstStyle/>
          <a:p>
            <a:r>
              <a:rPr kumimoji="1" lang="ja-JP" altLang="en-US" u="sng" dirty="0"/>
              <a:t>電子商取引説明会開催報告　</a:t>
            </a:r>
          </a:p>
        </p:txBody>
      </p:sp>
      <p:graphicFrame>
        <p:nvGraphicFramePr>
          <p:cNvPr id="15" name="表 14">
            <a:extLst>
              <a:ext uri="{FF2B5EF4-FFF2-40B4-BE49-F238E27FC236}">
                <a16:creationId xmlns:a16="http://schemas.microsoft.com/office/drawing/2014/main" id="{616A97E8-9D65-CF6D-5CAC-D4E07AAD18DE}"/>
              </a:ext>
            </a:extLst>
          </p:cNvPr>
          <p:cNvGraphicFramePr>
            <a:graphicFrameLocks noGrp="1"/>
          </p:cNvGraphicFramePr>
          <p:nvPr>
            <p:extLst>
              <p:ext uri="{D42A27DB-BD31-4B8C-83A1-F6EECF244321}">
                <p14:modId xmlns:p14="http://schemas.microsoft.com/office/powerpoint/2010/main" val="3160666745"/>
              </p:ext>
            </p:extLst>
          </p:nvPr>
        </p:nvGraphicFramePr>
        <p:xfrm>
          <a:off x="560512" y="2741313"/>
          <a:ext cx="8732230" cy="2392680"/>
        </p:xfrm>
        <a:graphic>
          <a:graphicData uri="http://schemas.openxmlformats.org/drawingml/2006/table">
            <a:tbl>
              <a:tblPr firstRow="1" bandRow="1">
                <a:tableStyleId>{5C22544A-7EE6-4342-B048-85BDC9FD1C3A}</a:tableStyleId>
              </a:tblPr>
              <a:tblGrid>
                <a:gridCol w="842833">
                  <a:extLst>
                    <a:ext uri="{9D8B030D-6E8A-4147-A177-3AD203B41FA5}">
                      <a16:colId xmlns:a16="http://schemas.microsoft.com/office/drawing/2014/main" val="4186644840"/>
                    </a:ext>
                  </a:extLst>
                </a:gridCol>
                <a:gridCol w="1636772">
                  <a:extLst>
                    <a:ext uri="{9D8B030D-6E8A-4147-A177-3AD203B41FA5}">
                      <a16:colId xmlns:a16="http://schemas.microsoft.com/office/drawing/2014/main" val="3776503374"/>
                    </a:ext>
                  </a:extLst>
                </a:gridCol>
                <a:gridCol w="3150428">
                  <a:extLst>
                    <a:ext uri="{9D8B030D-6E8A-4147-A177-3AD203B41FA5}">
                      <a16:colId xmlns:a16="http://schemas.microsoft.com/office/drawing/2014/main" val="1366838493"/>
                    </a:ext>
                  </a:extLst>
                </a:gridCol>
                <a:gridCol w="1253381">
                  <a:extLst>
                    <a:ext uri="{9D8B030D-6E8A-4147-A177-3AD203B41FA5}">
                      <a16:colId xmlns:a16="http://schemas.microsoft.com/office/drawing/2014/main" val="142395262"/>
                    </a:ext>
                  </a:extLst>
                </a:gridCol>
                <a:gridCol w="1848816">
                  <a:extLst>
                    <a:ext uri="{9D8B030D-6E8A-4147-A177-3AD203B41FA5}">
                      <a16:colId xmlns:a16="http://schemas.microsoft.com/office/drawing/2014/main" val="3436290671"/>
                    </a:ext>
                  </a:extLst>
                </a:gridCol>
              </a:tblGrid>
              <a:tr h="370840">
                <a:tc>
                  <a:txBody>
                    <a:bodyPr/>
                    <a:lstStyle/>
                    <a:p>
                      <a:pPr algn="ctr">
                        <a:lnSpc>
                          <a:spcPct val="200000"/>
                        </a:lnSpc>
                      </a:pPr>
                      <a:r>
                        <a:rPr kumimoji="1" lang="ja-JP" altLang="en-US" dirty="0"/>
                        <a:t>回　</a:t>
                      </a:r>
                    </a:p>
                  </a:txBody>
                  <a:tcPr/>
                </a:tc>
                <a:tc>
                  <a:txBody>
                    <a:bodyPr/>
                    <a:lstStyle/>
                    <a:p>
                      <a:pPr algn="ctr">
                        <a:lnSpc>
                          <a:spcPct val="200000"/>
                        </a:lnSpc>
                      </a:pPr>
                      <a:r>
                        <a:rPr kumimoji="1" lang="ja-JP" altLang="en-US" dirty="0"/>
                        <a:t>開催日</a:t>
                      </a:r>
                    </a:p>
                  </a:txBody>
                  <a:tcPr/>
                </a:tc>
                <a:tc>
                  <a:txBody>
                    <a:bodyPr/>
                    <a:lstStyle/>
                    <a:p>
                      <a:pPr algn="ctr">
                        <a:lnSpc>
                          <a:spcPct val="200000"/>
                        </a:lnSpc>
                      </a:pPr>
                      <a:r>
                        <a:rPr kumimoji="1" lang="ja-JP" altLang="en-US" dirty="0"/>
                        <a:t>開催形式・会場</a:t>
                      </a:r>
                    </a:p>
                  </a:txBody>
                  <a:tcPr/>
                </a:tc>
                <a:tc>
                  <a:txBody>
                    <a:bodyPr/>
                    <a:lstStyle/>
                    <a:p>
                      <a:pPr algn="ctr"/>
                      <a:r>
                        <a:rPr kumimoji="1" lang="ja-JP" altLang="en-US" dirty="0"/>
                        <a:t>参加</a:t>
                      </a:r>
                    </a:p>
                    <a:p>
                      <a:pPr algn="ctr"/>
                      <a:r>
                        <a:rPr kumimoji="1" lang="ja-JP" altLang="en-US" dirty="0"/>
                        <a:t>人数</a:t>
                      </a:r>
                    </a:p>
                  </a:txBody>
                  <a:tcPr/>
                </a:tc>
                <a:tc>
                  <a:txBody>
                    <a:bodyPr/>
                    <a:lstStyle/>
                    <a:p>
                      <a:pPr algn="ctr"/>
                      <a:r>
                        <a:rPr kumimoji="1" lang="ja-JP" altLang="en-US" dirty="0"/>
                        <a:t>個別支援</a:t>
                      </a:r>
                      <a:r>
                        <a:rPr kumimoji="1" lang="en-US" altLang="ja-JP" dirty="0"/>
                        <a:t>(</a:t>
                      </a:r>
                      <a:r>
                        <a:rPr kumimoji="1" lang="ja-JP" altLang="en-US" dirty="0"/>
                        <a:t>説明</a:t>
                      </a:r>
                      <a:r>
                        <a:rPr kumimoji="1" lang="en-US" altLang="ja-JP" dirty="0"/>
                        <a:t>)</a:t>
                      </a:r>
                      <a:r>
                        <a:rPr kumimoji="1" lang="ja-JP" altLang="en-US" dirty="0"/>
                        <a:t>を希望した会社数</a:t>
                      </a:r>
                    </a:p>
                  </a:txBody>
                  <a:tcPr/>
                </a:tc>
                <a:extLst>
                  <a:ext uri="{0D108BD9-81ED-4DB2-BD59-A6C34878D82A}">
                    <a16:rowId xmlns:a16="http://schemas.microsoft.com/office/drawing/2014/main" val="2847501741"/>
                  </a:ext>
                </a:extLst>
              </a:tr>
              <a:tr h="161627">
                <a:tc>
                  <a:txBody>
                    <a:bodyPr/>
                    <a:lstStyle/>
                    <a:p>
                      <a:r>
                        <a:rPr kumimoji="1" lang="ja-JP" altLang="en-US" dirty="0"/>
                        <a:t>第</a:t>
                      </a:r>
                      <a:r>
                        <a:rPr kumimoji="1" lang="en-US" altLang="ja-JP" dirty="0"/>
                        <a:t>1</a:t>
                      </a:r>
                      <a:r>
                        <a:rPr kumimoji="1" lang="ja-JP" altLang="en-US" dirty="0"/>
                        <a:t>回</a:t>
                      </a:r>
                      <a:endParaRPr kumimoji="1" lang="en-US" altLang="ja-JP" dirty="0"/>
                    </a:p>
                  </a:txBody>
                  <a:tcPr/>
                </a:tc>
                <a:tc>
                  <a:txBody>
                    <a:bodyPr/>
                    <a:lstStyle/>
                    <a:p>
                      <a:r>
                        <a:rPr kumimoji="1" lang="en-US" altLang="ja-JP" dirty="0"/>
                        <a:t>2024/08/19</a:t>
                      </a:r>
                      <a:endParaRPr kumimoji="1" lang="ja-JP" altLang="en-US" dirty="0"/>
                    </a:p>
                  </a:txBody>
                  <a:tcPr/>
                </a:tc>
                <a:tc>
                  <a:txBody>
                    <a:bodyPr/>
                    <a:lstStyle/>
                    <a:p>
                      <a:pPr algn="l"/>
                      <a:r>
                        <a:rPr kumimoji="1" lang="ja-JP" altLang="en-US" dirty="0"/>
                        <a:t>対面</a:t>
                      </a:r>
                      <a:r>
                        <a:rPr kumimoji="1" lang="en-US" altLang="ja-JP" dirty="0"/>
                        <a:t>(</a:t>
                      </a:r>
                      <a:r>
                        <a:rPr kumimoji="1" lang="ja-JP" altLang="en-US" dirty="0"/>
                        <a:t>福岡市建設業協会</a:t>
                      </a:r>
                      <a:r>
                        <a:rPr kumimoji="1" lang="en-US" altLang="ja-JP" dirty="0"/>
                        <a:t>)</a:t>
                      </a:r>
                      <a:endParaRPr kumimoji="1" lang="ja-JP" altLang="en-US" dirty="0"/>
                    </a:p>
                  </a:txBody>
                  <a:tcPr/>
                </a:tc>
                <a:tc>
                  <a:txBody>
                    <a:bodyPr/>
                    <a:lstStyle/>
                    <a:p>
                      <a:pPr algn="r"/>
                      <a:r>
                        <a:rPr kumimoji="1" lang="en-US" altLang="ja-JP" dirty="0"/>
                        <a:t>23</a:t>
                      </a:r>
                      <a:r>
                        <a:rPr kumimoji="1" lang="ja-JP" altLang="en-US" dirty="0"/>
                        <a:t>社 </a:t>
                      </a:r>
                      <a:r>
                        <a:rPr kumimoji="1" lang="en-US" altLang="ja-JP" dirty="0"/>
                        <a:t>27</a:t>
                      </a:r>
                      <a:r>
                        <a:rPr kumimoji="1" lang="ja-JP" altLang="en-US" dirty="0"/>
                        <a:t>名</a:t>
                      </a:r>
                    </a:p>
                  </a:txBody>
                  <a:tcPr/>
                </a:tc>
                <a:tc>
                  <a:txBody>
                    <a:bodyPr/>
                    <a:lstStyle/>
                    <a:p>
                      <a:pPr algn="r"/>
                      <a:r>
                        <a:rPr kumimoji="1" lang="en-US" altLang="ja-JP" sz="1400" dirty="0"/>
                        <a:t>※</a:t>
                      </a:r>
                      <a:r>
                        <a:rPr kumimoji="1" lang="ja-JP" altLang="en-US" sz="1400" dirty="0"/>
                        <a:t>アンケート未実施</a:t>
                      </a:r>
                    </a:p>
                  </a:txBody>
                  <a:tcPr/>
                </a:tc>
                <a:extLst>
                  <a:ext uri="{0D108BD9-81ED-4DB2-BD59-A6C34878D82A}">
                    <a16:rowId xmlns:a16="http://schemas.microsoft.com/office/drawing/2014/main" val="898591386"/>
                  </a:ext>
                </a:extLst>
              </a:tr>
              <a:tr h="370840">
                <a:tc>
                  <a:txBody>
                    <a:bodyPr/>
                    <a:lstStyle/>
                    <a:p>
                      <a:r>
                        <a:rPr kumimoji="1" lang="ja-JP" altLang="en-US" dirty="0"/>
                        <a:t>第</a:t>
                      </a:r>
                      <a:r>
                        <a:rPr kumimoji="1" lang="en-US" altLang="ja-JP" dirty="0"/>
                        <a:t>2</a:t>
                      </a:r>
                      <a:r>
                        <a:rPr kumimoji="1" lang="ja-JP" altLang="en-US" dirty="0"/>
                        <a:t>回</a:t>
                      </a:r>
                    </a:p>
                  </a:txBody>
                  <a:tcPr/>
                </a:tc>
                <a:tc>
                  <a:txBody>
                    <a:bodyPr/>
                    <a:lstStyle/>
                    <a:p>
                      <a:r>
                        <a:rPr kumimoji="1" lang="en-US" altLang="ja-JP" dirty="0"/>
                        <a:t>2024/08/28</a:t>
                      </a:r>
                      <a:endParaRPr kumimoji="1" lang="ja-JP" altLang="en-US" dirty="0"/>
                    </a:p>
                  </a:txBody>
                  <a:tcPr/>
                </a:tc>
                <a:tc>
                  <a:txBody>
                    <a:bodyPr/>
                    <a:lstStyle/>
                    <a:p>
                      <a:pPr algn="l"/>
                      <a:r>
                        <a:rPr kumimoji="1" lang="ja-JP" altLang="en-US" dirty="0"/>
                        <a:t>対面</a:t>
                      </a:r>
                      <a:r>
                        <a:rPr kumimoji="1" lang="en-US" altLang="ja-JP" dirty="0"/>
                        <a:t>(</a:t>
                      </a:r>
                      <a:r>
                        <a:rPr kumimoji="1" lang="ja-JP" altLang="en-US" dirty="0"/>
                        <a:t>新潟県建設業協会</a:t>
                      </a:r>
                      <a:r>
                        <a:rPr kumimoji="1" lang="en-US" altLang="ja-JP" dirty="0"/>
                        <a:t>)</a:t>
                      </a:r>
                      <a:endParaRPr kumimoji="1" lang="ja-JP" altLang="en-US" dirty="0"/>
                    </a:p>
                  </a:txBody>
                  <a:tcPr/>
                </a:tc>
                <a:tc>
                  <a:txBody>
                    <a:bodyPr/>
                    <a:lstStyle/>
                    <a:p>
                      <a:pPr algn="r"/>
                      <a:r>
                        <a:rPr kumimoji="1" lang="en-US" altLang="ja-JP" dirty="0"/>
                        <a:t>27</a:t>
                      </a:r>
                      <a:r>
                        <a:rPr kumimoji="1" lang="ja-JP" altLang="en-US" dirty="0"/>
                        <a:t>社 </a:t>
                      </a:r>
                      <a:r>
                        <a:rPr kumimoji="1" lang="en-US" altLang="ja-JP" dirty="0"/>
                        <a:t>36</a:t>
                      </a:r>
                      <a:r>
                        <a:rPr kumimoji="1" lang="ja-JP" altLang="en-US" dirty="0"/>
                        <a:t>名</a:t>
                      </a:r>
                    </a:p>
                  </a:txBody>
                  <a:tcPr/>
                </a:tc>
                <a:tc>
                  <a:txBody>
                    <a:bodyPr/>
                    <a:lstStyle/>
                    <a:p>
                      <a:pPr algn="r"/>
                      <a:r>
                        <a:rPr kumimoji="1" lang="en-US" altLang="ja-JP" dirty="0"/>
                        <a:t>4</a:t>
                      </a:r>
                      <a:r>
                        <a:rPr kumimoji="1" lang="ja-JP" altLang="en-US" dirty="0"/>
                        <a:t>　社　</a:t>
                      </a:r>
                    </a:p>
                  </a:txBody>
                  <a:tcPr/>
                </a:tc>
                <a:extLst>
                  <a:ext uri="{0D108BD9-81ED-4DB2-BD59-A6C34878D82A}">
                    <a16:rowId xmlns:a16="http://schemas.microsoft.com/office/drawing/2014/main" val="2231274106"/>
                  </a:ext>
                </a:extLst>
              </a:tr>
              <a:tr h="370840">
                <a:tc>
                  <a:txBody>
                    <a:bodyPr/>
                    <a:lstStyle/>
                    <a:p>
                      <a:r>
                        <a:rPr kumimoji="1" lang="ja-JP" altLang="en-US" dirty="0"/>
                        <a:t>第</a:t>
                      </a:r>
                      <a:r>
                        <a:rPr kumimoji="1" lang="en-US" altLang="ja-JP" dirty="0"/>
                        <a:t>3</a:t>
                      </a:r>
                      <a:r>
                        <a:rPr kumimoji="1" lang="ja-JP" altLang="en-US" dirty="0"/>
                        <a:t>回</a:t>
                      </a:r>
                    </a:p>
                  </a:txBody>
                  <a:tcPr/>
                </a:tc>
                <a:tc>
                  <a:txBody>
                    <a:bodyPr/>
                    <a:lstStyle/>
                    <a:p>
                      <a:r>
                        <a:rPr kumimoji="1" lang="en-US" altLang="ja-JP" dirty="0"/>
                        <a:t>2024/09/30</a:t>
                      </a:r>
                      <a:endParaRPr kumimoji="1" lang="ja-JP" altLang="en-US" dirty="0"/>
                    </a:p>
                  </a:txBody>
                  <a:tcPr/>
                </a:tc>
                <a:tc>
                  <a:txBody>
                    <a:bodyPr/>
                    <a:lstStyle/>
                    <a:p>
                      <a:pPr algn="l"/>
                      <a:r>
                        <a:rPr kumimoji="1" lang="ja-JP" altLang="en-US" dirty="0"/>
                        <a:t>対面</a:t>
                      </a:r>
                      <a:r>
                        <a:rPr kumimoji="1" lang="en-US" altLang="ja-JP" dirty="0"/>
                        <a:t>(</a:t>
                      </a:r>
                      <a:r>
                        <a:rPr kumimoji="1" lang="ja-JP" altLang="en-US" dirty="0"/>
                        <a:t>宮城県建設産業会館</a:t>
                      </a:r>
                      <a:r>
                        <a:rPr kumimoji="1" lang="en-US" altLang="ja-JP" dirty="0"/>
                        <a:t>)</a:t>
                      </a:r>
                      <a:endParaRPr kumimoji="1" lang="ja-JP" altLang="en-US" dirty="0"/>
                    </a:p>
                  </a:txBody>
                  <a:tcPr/>
                </a:tc>
                <a:tc>
                  <a:txBody>
                    <a:bodyPr/>
                    <a:lstStyle/>
                    <a:p>
                      <a:pPr algn="r"/>
                      <a:r>
                        <a:rPr kumimoji="1" lang="en-US" altLang="ja-JP" dirty="0"/>
                        <a:t>18</a:t>
                      </a:r>
                      <a:r>
                        <a:rPr kumimoji="1" lang="ja-JP" altLang="en-US" dirty="0"/>
                        <a:t>社 </a:t>
                      </a:r>
                      <a:r>
                        <a:rPr kumimoji="1" lang="en-US" altLang="ja-JP" dirty="0"/>
                        <a:t>23</a:t>
                      </a:r>
                      <a:r>
                        <a:rPr kumimoji="1" lang="ja-JP" altLang="en-US" dirty="0"/>
                        <a:t>名</a:t>
                      </a:r>
                    </a:p>
                  </a:txBody>
                  <a:tcPr/>
                </a:tc>
                <a:tc>
                  <a:txBody>
                    <a:bodyPr/>
                    <a:lstStyle/>
                    <a:p>
                      <a:pPr algn="r"/>
                      <a:r>
                        <a:rPr kumimoji="1" lang="en-US" altLang="ja-JP" dirty="0"/>
                        <a:t>3</a:t>
                      </a:r>
                      <a:r>
                        <a:rPr kumimoji="1" lang="ja-JP" altLang="en-US" dirty="0"/>
                        <a:t>　社　</a:t>
                      </a:r>
                    </a:p>
                  </a:txBody>
                  <a:tcPr/>
                </a:tc>
                <a:extLst>
                  <a:ext uri="{0D108BD9-81ED-4DB2-BD59-A6C34878D82A}">
                    <a16:rowId xmlns:a16="http://schemas.microsoft.com/office/drawing/2014/main" val="2196789577"/>
                  </a:ext>
                </a:extLst>
              </a:tr>
              <a:tr h="370840">
                <a:tc>
                  <a:txBody>
                    <a:bodyPr/>
                    <a:lstStyle/>
                    <a:p>
                      <a:r>
                        <a:rPr kumimoji="1" lang="ja-JP" altLang="en-US" dirty="0"/>
                        <a:t>第</a:t>
                      </a:r>
                      <a:r>
                        <a:rPr kumimoji="1" lang="en-US" altLang="ja-JP" dirty="0"/>
                        <a:t>4</a:t>
                      </a:r>
                      <a:r>
                        <a:rPr kumimoji="1" lang="ja-JP" altLang="en-US" dirty="0"/>
                        <a:t>回</a:t>
                      </a:r>
                    </a:p>
                  </a:txBody>
                  <a:tcPr/>
                </a:tc>
                <a:tc>
                  <a:txBody>
                    <a:bodyPr/>
                    <a:lstStyle/>
                    <a:p>
                      <a:r>
                        <a:rPr kumimoji="1" lang="en-US" altLang="ja-JP" dirty="0"/>
                        <a:t>2025/02/14</a:t>
                      </a:r>
                      <a:endParaRPr kumimoji="1" lang="ja-JP" altLang="en-US" dirty="0"/>
                    </a:p>
                  </a:txBody>
                  <a:tcPr/>
                </a:tc>
                <a:tc>
                  <a:txBody>
                    <a:bodyPr/>
                    <a:lstStyle/>
                    <a:p>
                      <a:pPr algn="l"/>
                      <a:r>
                        <a:rPr kumimoji="1" lang="en-US" altLang="ja-JP" dirty="0"/>
                        <a:t>WEB</a:t>
                      </a:r>
                      <a:r>
                        <a:rPr kumimoji="1" lang="ja-JP" altLang="en-US" dirty="0"/>
                        <a:t>・対面</a:t>
                      </a:r>
                      <a:r>
                        <a:rPr kumimoji="1" lang="en-US" altLang="ja-JP" dirty="0"/>
                        <a:t>(</a:t>
                      </a:r>
                      <a:r>
                        <a:rPr kumimoji="1" lang="ja-JP" altLang="en-US" dirty="0"/>
                        <a:t>建設業振興基金</a:t>
                      </a:r>
                      <a:r>
                        <a:rPr kumimoji="1" lang="en-US" altLang="ja-JP" dirty="0"/>
                        <a:t>)</a:t>
                      </a:r>
                      <a:endParaRPr kumimoji="1" lang="ja-JP" altLang="en-US" dirty="0"/>
                    </a:p>
                  </a:txBody>
                  <a:tcPr/>
                </a:tc>
                <a:tc>
                  <a:txBody>
                    <a:bodyPr/>
                    <a:lstStyle/>
                    <a:p>
                      <a:pPr algn="r"/>
                      <a:r>
                        <a:rPr kumimoji="1" lang="en-US" altLang="ja-JP" dirty="0"/>
                        <a:t>20</a:t>
                      </a:r>
                      <a:r>
                        <a:rPr kumimoji="1" lang="ja-JP" altLang="en-US" dirty="0"/>
                        <a:t>社 </a:t>
                      </a:r>
                      <a:r>
                        <a:rPr kumimoji="1" lang="en-US" altLang="ja-JP" dirty="0"/>
                        <a:t>31</a:t>
                      </a:r>
                      <a:r>
                        <a:rPr kumimoji="1" lang="ja-JP" altLang="en-US" dirty="0"/>
                        <a:t>名</a:t>
                      </a:r>
                    </a:p>
                  </a:txBody>
                  <a:tcPr/>
                </a:tc>
                <a:tc>
                  <a:txBody>
                    <a:bodyPr/>
                    <a:lstStyle/>
                    <a:p>
                      <a:pPr algn="r"/>
                      <a:r>
                        <a:rPr kumimoji="1" lang="en-US" altLang="ja-JP" dirty="0"/>
                        <a:t>0</a:t>
                      </a:r>
                      <a:r>
                        <a:rPr kumimoji="1" lang="ja-JP" altLang="en-US" dirty="0"/>
                        <a:t>　社　</a:t>
                      </a:r>
                    </a:p>
                  </a:txBody>
                  <a:tcPr/>
                </a:tc>
                <a:extLst>
                  <a:ext uri="{0D108BD9-81ED-4DB2-BD59-A6C34878D82A}">
                    <a16:rowId xmlns:a16="http://schemas.microsoft.com/office/drawing/2014/main" val="307628294"/>
                  </a:ext>
                </a:extLst>
              </a:tr>
            </a:tbl>
          </a:graphicData>
        </a:graphic>
      </p:graphicFrame>
      <p:sp>
        <p:nvSpPr>
          <p:cNvPr id="16" name="吹き出し: 線 15">
            <a:extLst>
              <a:ext uri="{FF2B5EF4-FFF2-40B4-BE49-F238E27FC236}">
                <a16:creationId xmlns:a16="http://schemas.microsoft.com/office/drawing/2014/main" id="{4C4A3430-70DC-A626-13AA-4751E8BEA471}"/>
              </a:ext>
            </a:extLst>
          </p:cNvPr>
          <p:cNvSpPr/>
          <p:nvPr/>
        </p:nvSpPr>
        <p:spPr bwMode="auto">
          <a:xfrm>
            <a:off x="922841" y="5391975"/>
            <a:ext cx="4752528" cy="698047"/>
          </a:xfrm>
          <a:prstGeom prst="borderCallout1">
            <a:avLst>
              <a:gd name="adj1" fmla="val -1811"/>
              <a:gd name="adj2" fmla="val 52750"/>
              <a:gd name="adj3" fmla="val -93713"/>
              <a:gd name="adj4" fmla="val 62483"/>
            </a:avLst>
          </a:prstGeom>
          <a:solidFill>
            <a:srgbClr val="FFFF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en-US" altLang="ja-JP" dirty="0"/>
              <a:t>2023</a:t>
            </a:r>
            <a:r>
              <a:rPr lang="ja-JP" altLang="en-US" dirty="0"/>
              <a:t>年度の好感触を受け、対面開催を拡大。</a:t>
            </a:r>
            <a:endParaRPr lang="en-US" altLang="ja-JP" dirty="0"/>
          </a:p>
          <a:p>
            <a:pPr algn="l"/>
            <a:r>
              <a:rPr lang="ja-JP" altLang="en-US" dirty="0"/>
              <a:t>協会を通じて全</a:t>
            </a:r>
            <a:r>
              <a:rPr lang="en-US" altLang="ja-JP" dirty="0"/>
              <a:t>3</a:t>
            </a:r>
            <a:r>
              <a:rPr lang="ja-JP" altLang="en-US" dirty="0"/>
              <a:t>県で地場ゼネコン向けに開催。</a:t>
            </a:r>
          </a:p>
        </p:txBody>
      </p:sp>
      <p:sp>
        <p:nvSpPr>
          <p:cNvPr id="17" name="正方形/長方形 16">
            <a:extLst>
              <a:ext uri="{FF2B5EF4-FFF2-40B4-BE49-F238E27FC236}">
                <a16:creationId xmlns:a16="http://schemas.microsoft.com/office/drawing/2014/main" id="{AB3230CD-4F73-56B3-E037-AAEC018306D4}"/>
              </a:ext>
            </a:extLst>
          </p:cNvPr>
          <p:cNvSpPr/>
          <p:nvPr/>
        </p:nvSpPr>
        <p:spPr bwMode="auto">
          <a:xfrm>
            <a:off x="3102343" y="3660875"/>
            <a:ext cx="3074793" cy="1098194"/>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8" name="正方形/長方形 17">
            <a:extLst>
              <a:ext uri="{FF2B5EF4-FFF2-40B4-BE49-F238E27FC236}">
                <a16:creationId xmlns:a16="http://schemas.microsoft.com/office/drawing/2014/main" id="{A76921B5-B111-7063-45FB-4D3AB4201203}"/>
              </a:ext>
            </a:extLst>
          </p:cNvPr>
          <p:cNvSpPr/>
          <p:nvPr/>
        </p:nvSpPr>
        <p:spPr bwMode="auto">
          <a:xfrm>
            <a:off x="7473280" y="4005064"/>
            <a:ext cx="1819462" cy="720080"/>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9" name="吹き出し: 線 18">
            <a:extLst>
              <a:ext uri="{FF2B5EF4-FFF2-40B4-BE49-F238E27FC236}">
                <a16:creationId xmlns:a16="http://schemas.microsoft.com/office/drawing/2014/main" id="{379658B0-7E34-D7FC-26C7-91349662DE5F}"/>
              </a:ext>
            </a:extLst>
          </p:cNvPr>
          <p:cNvSpPr/>
          <p:nvPr/>
        </p:nvSpPr>
        <p:spPr bwMode="auto">
          <a:xfrm>
            <a:off x="5817096" y="5413700"/>
            <a:ext cx="3803035" cy="639736"/>
          </a:xfrm>
          <a:prstGeom prst="borderCallout1">
            <a:avLst>
              <a:gd name="adj1" fmla="val -1811"/>
              <a:gd name="adj2" fmla="val 52750"/>
              <a:gd name="adj3" fmla="val -109351"/>
              <a:gd name="adj4" fmla="val 51543"/>
            </a:avLst>
          </a:prstGeom>
          <a:solidFill>
            <a:srgbClr val="FFFF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en-US" altLang="ja-JP" dirty="0"/>
              <a:t>2023</a:t>
            </a:r>
            <a:r>
              <a:rPr lang="ja-JP" altLang="en-US" dirty="0"/>
              <a:t>年度に続き、対面開催の場合に、個別支援</a:t>
            </a:r>
            <a:r>
              <a:rPr lang="en-US" altLang="ja-JP" dirty="0"/>
              <a:t>(</a:t>
            </a:r>
            <a:r>
              <a:rPr lang="ja-JP" altLang="en-US" dirty="0"/>
              <a:t>説明</a:t>
            </a:r>
            <a:r>
              <a:rPr lang="en-US" altLang="ja-JP" dirty="0"/>
              <a:t>)</a:t>
            </a:r>
            <a:r>
              <a:rPr lang="ja-JP" altLang="en-US" dirty="0"/>
              <a:t>希望が一定程度あり。</a:t>
            </a:r>
          </a:p>
        </p:txBody>
      </p:sp>
    </p:spTree>
    <p:extLst>
      <p:ext uri="{BB962C8B-B14F-4D97-AF65-F5344CB8AC3E}">
        <p14:creationId xmlns:p14="http://schemas.microsoft.com/office/powerpoint/2010/main" val="1589027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655BB-7035-A93E-AF8B-38C6B05B5E09}"/>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F5100F23-0076-1931-A4D9-EA940ABB2D66}"/>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4</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D2DFD0B0-7A14-E8FC-6222-943F4C1A6631}"/>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6</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28392708-7E23-DBB5-EAAA-D77063334360}"/>
              </a:ext>
            </a:extLst>
          </p:cNvPr>
          <p:cNvSpPr>
            <a:spLocks noChangeArrowheads="1"/>
          </p:cNvSpPr>
          <p:nvPr/>
        </p:nvSpPr>
        <p:spPr bwMode="auto">
          <a:xfrm>
            <a:off x="560512" y="980728"/>
            <a:ext cx="8884255" cy="4308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(1)</a:t>
            </a:r>
            <a:r>
              <a:rPr lang="ja-JP" altLang="en-US" sz="2200" b="1" dirty="0">
                <a:latin typeface="+mn-ea"/>
                <a:ea typeface="+mn-ea"/>
              </a:rPr>
              <a:t>電子商取引説明会および個別支援の実施</a:t>
            </a:r>
            <a:endParaRPr lang="en-US" altLang="ja-JP" sz="2200" b="1" dirty="0">
              <a:latin typeface="+mn-ea"/>
              <a:ea typeface="+mn-ea"/>
            </a:endParaRPr>
          </a:p>
        </p:txBody>
      </p:sp>
      <p:pic>
        <p:nvPicPr>
          <p:cNvPr id="8" name="図 7" descr="屋内, 人, 天井, 民衆 が含まれている画像&#10;&#10;AI によって生成されたコンテンツは間違っている可能性があります。">
            <a:extLst>
              <a:ext uri="{FF2B5EF4-FFF2-40B4-BE49-F238E27FC236}">
                <a16:creationId xmlns:a16="http://schemas.microsoft.com/office/drawing/2014/main" id="{2ACCB44D-B3A4-6CFA-5704-64502268585F}"/>
              </a:ext>
            </a:extLst>
          </p:cNvPr>
          <p:cNvPicPr>
            <a:picLocks noChangeAspect="1"/>
          </p:cNvPicPr>
          <p:nvPr/>
        </p:nvPicPr>
        <p:blipFill>
          <a:blip r:embed="rId2" cstate="print">
            <a:extLst>
              <a:ext uri="{28A0092B-C50C-407E-A947-70E740481C1C}">
                <a14:useLocalDpi xmlns:a14="http://schemas.microsoft.com/office/drawing/2010/main" val="0"/>
              </a:ext>
            </a:extLst>
          </a:blip>
          <a:srcRect t="18905" r="24732"/>
          <a:stretch/>
        </p:blipFill>
        <p:spPr>
          <a:xfrm>
            <a:off x="5071620" y="1772816"/>
            <a:ext cx="4359542" cy="2642088"/>
          </a:xfrm>
          <a:prstGeom prst="rect">
            <a:avLst/>
          </a:prstGeom>
        </p:spPr>
      </p:pic>
      <p:pic>
        <p:nvPicPr>
          <p:cNvPr id="11" name="図 10" descr="会議室に集まる人々&#10;&#10;AI によって生成されたコンテンツは間違っている可能性があります。">
            <a:extLst>
              <a:ext uri="{FF2B5EF4-FFF2-40B4-BE49-F238E27FC236}">
                <a16:creationId xmlns:a16="http://schemas.microsoft.com/office/drawing/2014/main" id="{4FD0120A-8CF7-60E8-E1EE-04951ACDEE0E}"/>
              </a:ext>
            </a:extLst>
          </p:cNvPr>
          <p:cNvPicPr>
            <a:picLocks noChangeAspect="1"/>
          </p:cNvPicPr>
          <p:nvPr/>
        </p:nvPicPr>
        <p:blipFill>
          <a:blip r:embed="rId3" cstate="print">
            <a:extLst>
              <a:ext uri="{28A0092B-C50C-407E-A947-70E740481C1C}">
                <a14:useLocalDpi xmlns:a14="http://schemas.microsoft.com/office/drawing/2010/main" val="0"/>
              </a:ext>
            </a:extLst>
          </a:blip>
          <a:srcRect l="12366" t="19159" r="12366"/>
          <a:stretch/>
        </p:blipFill>
        <p:spPr>
          <a:xfrm>
            <a:off x="507836" y="1772816"/>
            <a:ext cx="4359542" cy="2633787"/>
          </a:xfrm>
          <a:prstGeom prst="rect">
            <a:avLst/>
          </a:prstGeom>
        </p:spPr>
      </p:pic>
      <p:sp>
        <p:nvSpPr>
          <p:cNvPr id="12" name="テキスト ボックス 11">
            <a:extLst>
              <a:ext uri="{FF2B5EF4-FFF2-40B4-BE49-F238E27FC236}">
                <a16:creationId xmlns:a16="http://schemas.microsoft.com/office/drawing/2014/main" id="{6DE9CDF3-8AAB-CE78-5538-F30B8FAC363F}"/>
              </a:ext>
            </a:extLst>
          </p:cNvPr>
          <p:cNvSpPr txBox="1"/>
          <p:nvPr/>
        </p:nvSpPr>
        <p:spPr>
          <a:xfrm>
            <a:off x="1784648" y="4446725"/>
            <a:ext cx="6336704" cy="307777"/>
          </a:xfrm>
          <a:prstGeom prst="rect">
            <a:avLst/>
          </a:prstGeom>
          <a:noFill/>
        </p:spPr>
        <p:txBody>
          <a:bodyPr wrap="square" rtlCol="0">
            <a:spAutoFit/>
          </a:bodyPr>
          <a:lstStyle/>
          <a:p>
            <a:r>
              <a:rPr kumimoji="1" lang="ja-JP" altLang="en-US" sz="1400" u="sng" dirty="0"/>
              <a:t>第</a:t>
            </a:r>
            <a:r>
              <a:rPr kumimoji="1" lang="en-US" altLang="ja-JP" sz="1400" u="sng" dirty="0"/>
              <a:t>2</a:t>
            </a:r>
            <a:r>
              <a:rPr kumimoji="1" lang="ja-JP" altLang="en-US" sz="1400" u="sng" dirty="0"/>
              <a:t>回電子商取引説明会の様子</a:t>
            </a:r>
          </a:p>
        </p:txBody>
      </p:sp>
      <p:sp>
        <p:nvSpPr>
          <p:cNvPr id="13" name="吹き出し: 線 12">
            <a:extLst>
              <a:ext uri="{FF2B5EF4-FFF2-40B4-BE49-F238E27FC236}">
                <a16:creationId xmlns:a16="http://schemas.microsoft.com/office/drawing/2014/main" id="{E72BA8D2-BED7-72E7-1E6E-3430CE85CD3B}"/>
              </a:ext>
            </a:extLst>
          </p:cNvPr>
          <p:cNvSpPr/>
          <p:nvPr/>
        </p:nvSpPr>
        <p:spPr bwMode="auto">
          <a:xfrm>
            <a:off x="922292" y="4880466"/>
            <a:ext cx="8061416" cy="1212830"/>
          </a:xfrm>
          <a:prstGeom prst="borderCallout1">
            <a:avLst>
              <a:gd name="adj1" fmla="val -691"/>
              <a:gd name="adj2" fmla="val 6377"/>
              <a:gd name="adj3" fmla="val -41055"/>
              <a:gd name="adj4" fmla="val 11820"/>
            </a:avLst>
          </a:prstGeom>
          <a:solidFill>
            <a:srgbClr val="FFFF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ja-JP" altLang="en-US" dirty="0"/>
              <a:t> 「導入済み企業からの事例紹介」 のほか、「実画面を用いたデモンストレーション」や「サービスベンダ各社からの製品紹介」等を取り入れた。</a:t>
            </a:r>
            <a:endParaRPr lang="en-US" altLang="ja-JP" dirty="0"/>
          </a:p>
          <a:p>
            <a:r>
              <a:rPr lang="ja-JP" altLang="en-US" dirty="0"/>
              <a:t>事後アンケートでは、デモンストレーションや製品紹介への要望が多く、</a:t>
            </a:r>
            <a:r>
              <a:rPr lang="en-US" altLang="ja-JP" dirty="0"/>
              <a:t>2025</a:t>
            </a:r>
            <a:r>
              <a:rPr lang="ja-JP" altLang="en-US" dirty="0"/>
              <a:t>年度も引き続きの実施を検討する。</a:t>
            </a:r>
          </a:p>
        </p:txBody>
      </p:sp>
    </p:spTree>
    <p:extLst>
      <p:ext uri="{BB962C8B-B14F-4D97-AF65-F5344CB8AC3E}">
        <p14:creationId xmlns:p14="http://schemas.microsoft.com/office/powerpoint/2010/main" val="2991732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77B1C-8B5B-BAF1-4BEA-93F69E9E424A}"/>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3AC94F75-BC3E-A8D7-ACEE-45D7DE54E563}"/>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5</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F9BC02FF-7B35-64DE-2313-EF1F1C432325}"/>
              </a:ext>
            </a:extLst>
          </p:cNvPr>
          <p:cNvSpPr>
            <a:spLocks noGrp="1"/>
          </p:cNvSpPr>
          <p:nvPr>
            <p:ph type="sldNum" sz="quarter" idx="12"/>
          </p:nvPr>
        </p:nvSpPr>
        <p:spPr>
          <a:xfrm>
            <a:off x="7034087" y="6335531"/>
            <a:ext cx="2311400" cy="457200"/>
          </a:xfrm>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7</a:t>
            </a:fld>
            <a:endParaRPr kumimoji="0" lang="en-US" altLang="ja-JP" sz="2400">
              <a:solidFill>
                <a:prstClr val="black"/>
              </a:solidFill>
              <a:latin typeface="Century" pitchFamily="18" charset="0"/>
            </a:endParaRPr>
          </a:p>
        </p:txBody>
      </p:sp>
      <p:sp>
        <p:nvSpPr>
          <p:cNvPr id="3" name="Rectangle 38">
            <a:extLst>
              <a:ext uri="{FF2B5EF4-FFF2-40B4-BE49-F238E27FC236}">
                <a16:creationId xmlns:a16="http://schemas.microsoft.com/office/drawing/2014/main" id="{FE7703D1-8DC2-4E0A-EF79-FE923ADFC3D0}"/>
              </a:ext>
            </a:extLst>
          </p:cNvPr>
          <p:cNvSpPr>
            <a:spLocks noChangeArrowheads="1"/>
          </p:cNvSpPr>
          <p:nvPr/>
        </p:nvSpPr>
        <p:spPr bwMode="auto">
          <a:xfrm>
            <a:off x="560512" y="980728"/>
            <a:ext cx="9145016" cy="846386"/>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(1)</a:t>
            </a:r>
            <a:r>
              <a:rPr lang="ja-JP" altLang="en-US" sz="2200" b="1" dirty="0">
                <a:latin typeface="+mn-ea"/>
                <a:ea typeface="+mn-ea"/>
              </a:rPr>
              <a:t>電子商取引説明会および個別支援の実施</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説明会のアフターフォローとして個別支援も継続して実施。</a:t>
            </a:r>
            <a:endParaRPr lang="en-US" altLang="ja-JP" sz="2200" dirty="0">
              <a:latin typeface="+mn-ea"/>
              <a:ea typeface="+mn-ea"/>
            </a:endParaRPr>
          </a:p>
        </p:txBody>
      </p:sp>
      <p:sp>
        <p:nvSpPr>
          <p:cNvPr id="5" name="テキスト ボックス 4">
            <a:extLst>
              <a:ext uri="{FF2B5EF4-FFF2-40B4-BE49-F238E27FC236}">
                <a16:creationId xmlns:a16="http://schemas.microsoft.com/office/drawing/2014/main" id="{9CD1A780-1CF9-B1E0-2FAE-2BC29126BB54}"/>
              </a:ext>
            </a:extLst>
          </p:cNvPr>
          <p:cNvSpPr txBox="1"/>
          <p:nvPr/>
        </p:nvSpPr>
        <p:spPr>
          <a:xfrm>
            <a:off x="2576736" y="1785378"/>
            <a:ext cx="4375043" cy="369332"/>
          </a:xfrm>
          <a:prstGeom prst="rect">
            <a:avLst/>
          </a:prstGeom>
          <a:noFill/>
        </p:spPr>
        <p:txBody>
          <a:bodyPr wrap="square" rtlCol="0">
            <a:spAutoFit/>
          </a:bodyPr>
          <a:lstStyle/>
          <a:p>
            <a:r>
              <a:rPr kumimoji="1" lang="ja-JP" altLang="en-US" u="sng" dirty="0"/>
              <a:t>個別支援の実施状況概要</a:t>
            </a:r>
            <a:r>
              <a:rPr kumimoji="1" lang="en-US" altLang="ja-JP" u="sng" dirty="0"/>
              <a:t>(</a:t>
            </a:r>
            <a:r>
              <a:rPr kumimoji="1" lang="ja-JP" altLang="en-US" u="sng" dirty="0"/>
              <a:t>１１社</a:t>
            </a:r>
            <a:r>
              <a:rPr kumimoji="1" lang="en-US" altLang="ja-JP" u="sng" dirty="0"/>
              <a:t>)</a:t>
            </a:r>
            <a:endParaRPr kumimoji="1" lang="ja-JP" altLang="en-US" u="sng" dirty="0"/>
          </a:p>
        </p:txBody>
      </p:sp>
      <p:graphicFrame>
        <p:nvGraphicFramePr>
          <p:cNvPr id="4" name="表 3">
            <a:extLst>
              <a:ext uri="{FF2B5EF4-FFF2-40B4-BE49-F238E27FC236}">
                <a16:creationId xmlns:a16="http://schemas.microsoft.com/office/drawing/2014/main" id="{510C74EA-C99A-8C13-84AC-9D05348CFD24}"/>
              </a:ext>
            </a:extLst>
          </p:cNvPr>
          <p:cNvGraphicFramePr>
            <a:graphicFrameLocks noGrp="1"/>
          </p:cNvGraphicFramePr>
          <p:nvPr>
            <p:extLst>
              <p:ext uri="{D42A27DB-BD31-4B8C-83A1-F6EECF244321}">
                <p14:modId xmlns:p14="http://schemas.microsoft.com/office/powerpoint/2010/main" val="2725019685"/>
              </p:ext>
            </p:extLst>
          </p:nvPr>
        </p:nvGraphicFramePr>
        <p:xfrm>
          <a:off x="560513" y="2115977"/>
          <a:ext cx="9016875" cy="4344993"/>
        </p:xfrm>
        <a:graphic>
          <a:graphicData uri="http://schemas.openxmlformats.org/drawingml/2006/table">
            <a:tbl>
              <a:tblPr firstRow="1" bandRow="1">
                <a:tableStyleId>{5C22544A-7EE6-4342-B048-85BDC9FD1C3A}</a:tableStyleId>
              </a:tblPr>
              <a:tblGrid>
                <a:gridCol w="1775996">
                  <a:extLst>
                    <a:ext uri="{9D8B030D-6E8A-4147-A177-3AD203B41FA5}">
                      <a16:colId xmlns:a16="http://schemas.microsoft.com/office/drawing/2014/main" val="3879743401"/>
                    </a:ext>
                  </a:extLst>
                </a:gridCol>
                <a:gridCol w="2688500">
                  <a:extLst>
                    <a:ext uri="{9D8B030D-6E8A-4147-A177-3AD203B41FA5}">
                      <a16:colId xmlns:a16="http://schemas.microsoft.com/office/drawing/2014/main" val="1951653891"/>
                    </a:ext>
                  </a:extLst>
                </a:gridCol>
                <a:gridCol w="4552379">
                  <a:extLst>
                    <a:ext uri="{9D8B030D-6E8A-4147-A177-3AD203B41FA5}">
                      <a16:colId xmlns:a16="http://schemas.microsoft.com/office/drawing/2014/main" val="3021488496"/>
                    </a:ext>
                  </a:extLst>
                </a:gridCol>
              </a:tblGrid>
              <a:tr h="0">
                <a:tc>
                  <a:txBody>
                    <a:bodyPr/>
                    <a:lstStyle/>
                    <a:p>
                      <a:pPr algn="ctr"/>
                      <a:r>
                        <a:rPr lang="ja-JP" sz="1400" kern="100" dirty="0">
                          <a:effectLst/>
                        </a:rPr>
                        <a:t>実施日時</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ctr"/>
                      <a:r>
                        <a:rPr lang="ja-JP" sz="1400" kern="100">
                          <a:effectLst/>
                        </a:rPr>
                        <a:t>企業情報</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ctr"/>
                      <a:r>
                        <a:rPr lang="ja-JP" sz="1400" kern="100">
                          <a:effectLst/>
                        </a:rPr>
                        <a:t>概要</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extLst>
                  <a:ext uri="{0D108BD9-81ED-4DB2-BD59-A6C34878D82A}">
                    <a16:rowId xmlns:a16="http://schemas.microsoft.com/office/drawing/2014/main" val="349384407"/>
                  </a:ext>
                </a:extLst>
              </a:tr>
              <a:tr h="0">
                <a:tc>
                  <a:txBody>
                    <a:bodyPr/>
                    <a:lstStyle/>
                    <a:p>
                      <a:pPr algn="just"/>
                      <a:r>
                        <a:rPr lang="en-US" sz="1400" kern="100" dirty="0">
                          <a:effectLst/>
                        </a:rPr>
                        <a:t>2024</a:t>
                      </a:r>
                      <a:r>
                        <a:rPr lang="ja-JP" sz="1400" kern="100" dirty="0">
                          <a:effectLst/>
                        </a:rPr>
                        <a:t>年</a:t>
                      </a:r>
                      <a:r>
                        <a:rPr lang="en-US" sz="1400" kern="100" dirty="0">
                          <a:effectLst/>
                        </a:rPr>
                        <a:t>5</a:t>
                      </a:r>
                      <a:r>
                        <a:rPr lang="ja-JP" sz="1400" kern="100" dirty="0">
                          <a:effectLst/>
                        </a:rPr>
                        <a:t>月</a:t>
                      </a:r>
                      <a:r>
                        <a:rPr lang="en-US" sz="1400" kern="100" dirty="0">
                          <a:effectLst/>
                        </a:rPr>
                        <a:t>23</a:t>
                      </a:r>
                      <a:r>
                        <a:rPr lang="ja-JP" sz="1400" kern="100" dirty="0">
                          <a:effectLst/>
                        </a:rPr>
                        <a:t>日</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地場</a:t>
                      </a:r>
                      <a:r>
                        <a:rPr lang="en-US" sz="1400" kern="100" dirty="0">
                          <a:effectLst/>
                        </a:rPr>
                        <a:t>A</a:t>
                      </a:r>
                      <a:r>
                        <a:rPr lang="en-US" altLang="ja-JP" sz="1400" kern="100" dirty="0">
                          <a:effectLst/>
                        </a:rPr>
                        <a:t>(</a:t>
                      </a:r>
                      <a:r>
                        <a:rPr lang="ja-JP" sz="1400" kern="0" dirty="0">
                          <a:effectLst/>
                        </a:rPr>
                        <a:t>土木・建築</a:t>
                      </a:r>
                      <a:r>
                        <a:rPr lang="en-US" altLang="ja-JP" sz="1400" kern="0" dirty="0">
                          <a:effectLst/>
                        </a:rPr>
                        <a:t>)</a:t>
                      </a:r>
                      <a:r>
                        <a:rPr lang="ja-JP" sz="1400" kern="0" dirty="0">
                          <a:effectLst/>
                        </a:rPr>
                        <a:t>兵庫県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altLang="ja-JP" sz="1100" kern="100" dirty="0">
                          <a:effectLst/>
                          <a:latin typeface="+mn-ea"/>
                          <a:ea typeface="+mn-ea"/>
                        </a:rPr>
                        <a:t>・導入可能性を検討中</a:t>
                      </a:r>
                      <a:r>
                        <a:rPr lang="ja-JP" altLang="en-US" sz="1100" kern="100" dirty="0">
                          <a:effectLst/>
                          <a:latin typeface="+mn-ea"/>
                          <a:ea typeface="+mn-ea"/>
                        </a:rPr>
                        <a:t>。</a:t>
                      </a:r>
                      <a:endParaRPr lang="en-US" altLang="ja-JP" sz="1100" kern="100" dirty="0">
                        <a:effectLst/>
                        <a:latin typeface="+mn-ea"/>
                        <a:ea typeface="+mn-ea"/>
                      </a:endParaRPr>
                    </a:p>
                    <a:p>
                      <a:pPr marL="133350" indent="-133350" algn="just">
                        <a:lnSpc>
                          <a:spcPct val="120000"/>
                        </a:lnSpc>
                        <a:spcBef>
                          <a:spcPts val="0"/>
                        </a:spcBef>
                        <a:spcAft>
                          <a:spcPts val="0"/>
                        </a:spcAft>
                      </a:pPr>
                      <a:r>
                        <a:rPr lang="ja-JP" altLang="ja-JP" sz="1100" kern="100" dirty="0">
                          <a:effectLst/>
                          <a:latin typeface="+mn-ea"/>
                          <a:ea typeface="+mn-ea"/>
                        </a:rPr>
                        <a:t>⇒</a:t>
                      </a:r>
                      <a:r>
                        <a:rPr lang="ja-JP" altLang="en-US" sz="1100" kern="100" dirty="0">
                          <a:effectLst/>
                          <a:latin typeface="+mn-ea"/>
                          <a:ea typeface="+mn-ea"/>
                        </a:rPr>
                        <a:t>協力会社が集まる安全大会の場を活用し、ＣＩ</a:t>
                      </a:r>
                      <a:r>
                        <a:rPr lang="en-US" altLang="ja-JP" sz="1100" kern="100" dirty="0">
                          <a:effectLst/>
                          <a:latin typeface="+mn-ea"/>
                          <a:ea typeface="+mn-ea"/>
                        </a:rPr>
                        <a:t>-</a:t>
                      </a:r>
                      <a:r>
                        <a:rPr lang="ja-JP" altLang="en-US" sz="1100" kern="100" dirty="0">
                          <a:effectLst/>
                          <a:latin typeface="+mn-ea"/>
                          <a:ea typeface="+mn-ea"/>
                        </a:rPr>
                        <a:t>ＮＥＴの現地説明会を希望</a:t>
                      </a:r>
                    </a:p>
                  </a:txBody>
                  <a:tcPr marL="57110" marR="57110" marT="0" marB="0"/>
                </a:tc>
                <a:extLst>
                  <a:ext uri="{0D108BD9-81ED-4DB2-BD59-A6C34878D82A}">
                    <a16:rowId xmlns:a16="http://schemas.microsoft.com/office/drawing/2014/main" val="2597657165"/>
                  </a:ext>
                </a:extLst>
              </a:tr>
              <a:tr h="0">
                <a:tc>
                  <a:txBody>
                    <a:bodyPr/>
                    <a:lstStyle/>
                    <a:p>
                      <a:pPr algn="just"/>
                      <a:r>
                        <a:rPr lang="en-US" sz="1400" kern="100">
                          <a:effectLst/>
                        </a:rPr>
                        <a:t>2024</a:t>
                      </a:r>
                      <a:r>
                        <a:rPr lang="ja-JP" sz="1400" kern="100">
                          <a:effectLst/>
                        </a:rPr>
                        <a:t>年</a:t>
                      </a:r>
                      <a:r>
                        <a:rPr lang="en-US" sz="1400" kern="100">
                          <a:effectLst/>
                        </a:rPr>
                        <a:t>5</a:t>
                      </a:r>
                      <a:r>
                        <a:rPr lang="ja-JP" sz="1400" kern="100">
                          <a:effectLst/>
                        </a:rPr>
                        <a:t>月</a:t>
                      </a:r>
                      <a:r>
                        <a:rPr lang="en-US" sz="1400" kern="100">
                          <a:effectLst/>
                        </a:rPr>
                        <a:t>30</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地場</a:t>
                      </a:r>
                      <a:r>
                        <a:rPr lang="en-US" sz="1400" kern="100" dirty="0">
                          <a:effectLst/>
                        </a:rPr>
                        <a:t>B</a:t>
                      </a:r>
                      <a:r>
                        <a:rPr lang="en-US" altLang="ja-JP" sz="1400" kern="100" dirty="0">
                          <a:effectLst/>
                        </a:rPr>
                        <a:t>(</a:t>
                      </a:r>
                      <a:r>
                        <a:rPr lang="ja-JP" sz="1400" kern="0" dirty="0">
                          <a:effectLst/>
                        </a:rPr>
                        <a:t>土木・建築</a:t>
                      </a:r>
                      <a:r>
                        <a:rPr lang="en-US" altLang="ja-JP" sz="1400" kern="0" dirty="0">
                          <a:effectLst/>
                        </a:rPr>
                        <a:t>)</a:t>
                      </a:r>
                      <a:r>
                        <a:rPr lang="ja-JP" sz="1400" kern="0" dirty="0">
                          <a:effectLst/>
                        </a:rPr>
                        <a:t>宮城県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・他サービス</a:t>
                      </a:r>
                      <a:r>
                        <a:rPr lang="ja-JP" altLang="en-US" sz="1100" kern="100" dirty="0">
                          <a:effectLst/>
                          <a:latin typeface="+mn-ea"/>
                          <a:ea typeface="+mn-ea"/>
                        </a:rPr>
                        <a:t>と比較検討中</a:t>
                      </a:r>
                      <a:r>
                        <a:rPr lang="ja-JP" sz="1100" kern="100" dirty="0">
                          <a:effectLst/>
                          <a:latin typeface="+mn-ea"/>
                          <a:ea typeface="+mn-ea"/>
                        </a:rPr>
                        <a:t>。</a:t>
                      </a:r>
                      <a:endParaRPr lang="en-US" altLang="ja-JP" sz="1100" kern="100" dirty="0">
                        <a:effectLst/>
                        <a:latin typeface="+mn-ea"/>
                        <a:ea typeface="+mn-ea"/>
                      </a:endParaRPr>
                    </a:p>
                    <a:p>
                      <a:pPr marL="133350" marR="0" lvl="0" indent="-133350" algn="just" defTabSz="914400" rtl="0" eaLnBrk="1" fontAlgn="auto" latinLnBrk="0" hangingPunct="1">
                        <a:lnSpc>
                          <a:spcPct val="120000"/>
                        </a:lnSpc>
                        <a:spcBef>
                          <a:spcPts val="0"/>
                        </a:spcBef>
                        <a:spcAft>
                          <a:spcPts val="0"/>
                        </a:spcAft>
                        <a:buClrTx/>
                        <a:buSzTx/>
                        <a:buFontTx/>
                        <a:buNone/>
                        <a:tabLst/>
                        <a:defRPr/>
                      </a:pPr>
                      <a:r>
                        <a:rPr lang="ja-JP" altLang="ja-JP" sz="1100" kern="100" dirty="0">
                          <a:effectLst/>
                          <a:latin typeface="+mn-ea"/>
                          <a:ea typeface="+mn-ea"/>
                        </a:rPr>
                        <a:t>⇒引き続き支援を実施予定。</a:t>
                      </a:r>
                      <a:endParaRPr lang="ja-JP" alt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177051945"/>
                  </a:ext>
                </a:extLst>
              </a:tr>
              <a:tr h="0">
                <a:tc>
                  <a:txBody>
                    <a:bodyPr/>
                    <a:lstStyle/>
                    <a:p>
                      <a:pPr algn="just"/>
                      <a:r>
                        <a:rPr lang="en-US" sz="1400" kern="100">
                          <a:effectLst/>
                        </a:rPr>
                        <a:t>2024</a:t>
                      </a:r>
                      <a:r>
                        <a:rPr lang="ja-JP" sz="1400" kern="100">
                          <a:effectLst/>
                        </a:rPr>
                        <a:t>年</a:t>
                      </a:r>
                      <a:r>
                        <a:rPr lang="en-US" sz="1400" kern="100">
                          <a:effectLst/>
                        </a:rPr>
                        <a:t>8</a:t>
                      </a:r>
                      <a:r>
                        <a:rPr lang="ja-JP" sz="1400" kern="100">
                          <a:effectLst/>
                        </a:rPr>
                        <a:t>月</a:t>
                      </a:r>
                      <a:r>
                        <a:rPr lang="en-US" sz="1400" kern="100">
                          <a:effectLst/>
                        </a:rPr>
                        <a:t>19</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中堅</a:t>
                      </a:r>
                      <a:r>
                        <a:rPr lang="en-US" sz="1400" kern="100" dirty="0">
                          <a:effectLst/>
                        </a:rPr>
                        <a:t>A</a:t>
                      </a:r>
                      <a:r>
                        <a:rPr lang="en-US" altLang="ja-JP" sz="1400" kern="100" dirty="0">
                          <a:effectLst/>
                        </a:rPr>
                        <a:t>(</a:t>
                      </a:r>
                      <a:r>
                        <a:rPr lang="ja-JP" sz="1400" kern="0" dirty="0">
                          <a:effectLst/>
                        </a:rPr>
                        <a:t>土木・建築</a:t>
                      </a:r>
                      <a:r>
                        <a:rPr lang="en-US" altLang="ja-JP" sz="1400" kern="0" dirty="0">
                          <a:effectLst/>
                        </a:rPr>
                        <a:t>)</a:t>
                      </a:r>
                      <a:r>
                        <a:rPr lang="ja-JP" sz="1400" kern="0" dirty="0">
                          <a:effectLst/>
                        </a:rPr>
                        <a:t>佐賀県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・すでに</a:t>
                      </a:r>
                      <a:r>
                        <a:rPr lang="en-US" sz="1100" kern="100" dirty="0">
                          <a:effectLst/>
                          <a:latin typeface="+mn-ea"/>
                          <a:ea typeface="+mn-ea"/>
                        </a:rPr>
                        <a:t>CI-NET</a:t>
                      </a:r>
                      <a:r>
                        <a:rPr lang="ja-JP" sz="1100" kern="100" dirty="0">
                          <a:effectLst/>
                          <a:latin typeface="+mn-ea"/>
                          <a:ea typeface="+mn-ea"/>
                        </a:rPr>
                        <a:t>導入済み。</a:t>
                      </a:r>
                    </a:p>
                    <a:p>
                      <a:pPr marL="133350" indent="-133350" algn="just">
                        <a:lnSpc>
                          <a:spcPct val="120000"/>
                        </a:lnSpc>
                        <a:spcBef>
                          <a:spcPts val="0"/>
                        </a:spcBef>
                        <a:spcAft>
                          <a:spcPts val="0"/>
                        </a:spcAft>
                      </a:pPr>
                      <a:r>
                        <a:rPr lang="ja-JP" altLang="ja-JP" sz="1100" kern="100" dirty="0">
                          <a:effectLst/>
                          <a:latin typeface="+mn-ea"/>
                          <a:ea typeface="+mn-ea"/>
                        </a:rPr>
                        <a:t>⇒</a:t>
                      </a:r>
                      <a:r>
                        <a:rPr lang="ja-JP" sz="1100" kern="100" dirty="0">
                          <a:effectLst/>
                          <a:latin typeface="+mn-ea"/>
                          <a:ea typeface="+mn-ea"/>
                        </a:rPr>
                        <a:t>出来高・請求業務の運用支援策が必要。</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3411133757"/>
                  </a:ext>
                </a:extLst>
              </a:tr>
              <a:tr h="0">
                <a:tc>
                  <a:txBody>
                    <a:bodyPr/>
                    <a:lstStyle/>
                    <a:p>
                      <a:pPr algn="just"/>
                      <a:r>
                        <a:rPr lang="en-US" sz="1400" kern="100">
                          <a:effectLst/>
                        </a:rPr>
                        <a:t>2024</a:t>
                      </a:r>
                      <a:r>
                        <a:rPr lang="ja-JP" sz="1400" kern="100">
                          <a:effectLst/>
                        </a:rPr>
                        <a:t>年</a:t>
                      </a:r>
                      <a:r>
                        <a:rPr lang="en-US" sz="1400" kern="100">
                          <a:effectLst/>
                        </a:rPr>
                        <a:t>10</a:t>
                      </a:r>
                      <a:r>
                        <a:rPr lang="ja-JP" sz="1400" kern="100">
                          <a:effectLst/>
                        </a:rPr>
                        <a:t>月</a:t>
                      </a:r>
                      <a:r>
                        <a:rPr lang="en-US" sz="1400" kern="100">
                          <a:effectLst/>
                        </a:rPr>
                        <a:t>3</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地場</a:t>
                      </a:r>
                      <a:r>
                        <a:rPr lang="en-US" sz="1400" kern="100" dirty="0">
                          <a:effectLst/>
                        </a:rPr>
                        <a:t>C</a:t>
                      </a:r>
                      <a:r>
                        <a:rPr lang="en-US" altLang="ja-JP" sz="1400" kern="100" dirty="0">
                          <a:effectLst/>
                        </a:rPr>
                        <a:t>(</a:t>
                      </a:r>
                      <a:r>
                        <a:rPr lang="ja-JP" sz="1400" kern="0" dirty="0">
                          <a:effectLst/>
                        </a:rPr>
                        <a:t>土木・建築</a:t>
                      </a:r>
                      <a:r>
                        <a:rPr lang="en-US" altLang="ja-JP" sz="1400" kern="0" dirty="0">
                          <a:effectLst/>
                        </a:rPr>
                        <a:t>)</a:t>
                      </a:r>
                      <a:r>
                        <a:rPr lang="ja-JP" sz="1400" kern="0" dirty="0">
                          <a:effectLst/>
                        </a:rPr>
                        <a:t>新潟県</a:t>
                      </a:r>
                      <a:r>
                        <a:rPr lang="ja-JP" sz="1400" kern="100" dirty="0">
                          <a:effectLst/>
                        </a:rPr>
                        <a:t>※</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a:t>
                      </a:r>
                      <a:r>
                        <a:rPr lang="ja-JP" altLang="ja-JP" sz="1100" kern="100" dirty="0">
                          <a:effectLst/>
                          <a:latin typeface="+mn-ea"/>
                          <a:ea typeface="+mn-ea"/>
                        </a:rPr>
                        <a:t>他サービス</a:t>
                      </a:r>
                      <a:r>
                        <a:rPr lang="ja-JP" altLang="en-US" sz="1100" kern="100" dirty="0">
                          <a:effectLst/>
                          <a:latin typeface="+mn-ea"/>
                          <a:ea typeface="+mn-ea"/>
                        </a:rPr>
                        <a:t>と比較検討中</a:t>
                      </a:r>
                      <a:r>
                        <a:rPr lang="ja-JP" altLang="ja-JP" sz="1100" kern="100" dirty="0">
                          <a:effectLst/>
                          <a:latin typeface="+mn-ea"/>
                          <a:ea typeface="+mn-ea"/>
                        </a:rPr>
                        <a:t>。</a:t>
                      </a:r>
                      <a:endParaRPr lang="ja-JP" sz="1100" kern="100" dirty="0">
                        <a:effectLst/>
                        <a:latin typeface="+mn-ea"/>
                        <a:ea typeface="+mn-ea"/>
                      </a:endParaRPr>
                    </a:p>
                    <a:p>
                      <a:pPr marL="133350" indent="-133350" algn="just">
                        <a:lnSpc>
                          <a:spcPct val="120000"/>
                        </a:lnSpc>
                        <a:spcBef>
                          <a:spcPts val="0"/>
                        </a:spcBef>
                        <a:spcAft>
                          <a:spcPts val="0"/>
                        </a:spcAft>
                      </a:pPr>
                      <a:r>
                        <a:rPr lang="ja-JP" sz="1100" kern="100" dirty="0">
                          <a:effectLst/>
                          <a:latin typeface="+mn-ea"/>
                          <a:ea typeface="+mn-ea"/>
                        </a:rPr>
                        <a:t>⇒引き続き支援を実施予定。</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718108451"/>
                  </a:ext>
                </a:extLst>
              </a:tr>
              <a:tr h="0">
                <a:tc>
                  <a:txBody>
                    <a:bodyPr/>
                    <a:lstStyle/>
                    <a:p>
                      <a:pPr algn="just"/>
                      <a:r>
                        <a:rPr lang="en-US" sz="1400" kern="100">
                          <a:effectLst/>
                        </a:rPr>
                        <a:t>2024</a:t>
                      </a:r>
                      <a:r>
                        <a:rPr lang="ja-JP" sz="1400" kern="100">
                          <a:effectLst/>
                        </a:rPr>
                        <a:t>年</a:t>
                      </a:r>
                      <a:r>
                        <a:rPr lang="en-US" sz="1400" kern="100">
                          <a:effectLst/>
                        </a:rPr>
                        <a:t>10</a:t>
                      </a:r>
                      <a:r>
                        <a:rPr lang="ja-JP" sz="1400" kern="100">
                          <a:effectLst/>
                        </a:rPr>
                        <a:t>月</a:t>
                      </a:r>
                      <a:r>
                        <a:rPr lang="en-US" sz="1400" kern="100">
                          <a:effectLst/>
                        </a:rPr>
                        <a:t>4</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0" dirty="0">
                          <a:effectLst/>
                        </a:rPr>
                        <a:t>地場</a:t>
                      </a:r>
                      <a:r>
                        <a:rPr lang="en-US" sz="1400" kern="0" dirty="0">
                          <a:effectLst/>
                        </a:rPr>
                        <a:t>D</a:t>
                      </a:r>
                      <a:r>
                        <a:rPr lang="en-US" altLang="ja-JP" sz="1400" kern="0" dirty="0">
                          <a:effectLst/>
                        </a:rPr>
                        <a:t>(</a:t>
                      </a:r>
                      <a:r>
                        <a:rPr lang="ja-JP" sz="1400" kern="0" dirty="0">
                          <a:effectLst/>
                        </a:rPr>
                        <a:t>土木主体</a:t>
                      </a:r>
                      <a:r>
                        <a:rPr lang="en-US" altLang="ja-JP" sz="1400" kern="0" dirty="0">
                          <a:effectLst/>
                        </a:rPr>
                        <a:t>)</a:t>
                      </a:r>
                      <a:r>
                        <a:rPr lang="ja-JP" sz="1400" kern="0" dirty="0">
                          <a:effectLst/>
                        </a:rPr>
                        <a:t>　新潟県※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lang="ja-JP" altLang="ja-JP" sz="1100" kern="100" dirty="0">
                          <a:effectLst/>
                          <a:latin typeface="+mn-ea"/>
                          <a:ea typeface="+mn-ea"/>
                        </a:rPr>
                        <a:t>・</a:t>
                      </a:r>
                      <a:r>
                        <a:rPr lang="ja-JP" altLang="en-US" sz="1100" kern="100" dirty="0">
                          <a:effectLst/>
                          <a:latin typeface="+mn-ea"/>
                          <a:ea typeface="+mn-ea"/>
                          <a:cs typeface="Times New Roman" panose="02020603050405020304" pitchFamily="18" charset="0"/>
                        </a:rPr>
                        <a:t>情報収集</a:t>
                      </a:r>
                      <a:r>
                        <a:rPr lang="ja-JP" altLang="ja-JP" sz="1100" kern="100" dirty="0">
                          <a:effectLst/>
                          <a:latin typeface="+mn-ea"/>
                          <a:ea typeface="+mn-ea"/>
                        </a:rPr>
                        <a:t>中</a:t>
                      </a:r>
                      <a:r>
                        <a:rPr lang="ja-JP" altLang="en-US" sz="1100" kern="100" dirty="0">
                          <a:effectLst/>
                          <a:latin typeface="+mn-ea"/>
                          <a:ea typeface="+mn-ea"/>
                        </a:rPr>
                        <a:t>の段階</a:t>
                      </a:r>
                      <a:r>
                        <a:rPr lang="ja-JP" altLang="ja-JP" sz="1100" kern="100" dirty="0">
                          <a:effectLst/>
                          <a:latin typeface="+mn-ea"/>
                          <a:ea typeface="+mn-ea"/>
                        </a:rPr>
                        <a:t>。</a:t>
                      </a:r>
                      <a:endParaRPr lang="en-US" altLang="ja-JP" sz="1100" kern="100" dirty="0">
                        <a:effectLst/>
                        <a:latin typeface="+mn-ea"/>
                        <a:ea typeface="+mn-ea"/>
                      </a:endParaRPr>
                    </a:p>
                    <a:p>
                      <a:pPr marL="0" marR="0" lvl="0" indent="0" algn="just" defTabSz="914400" rtl="0" eaLnBrk="1" fontAlgn="auto" latinLnBrk="0" hangingPunct="1">
                        <a:lnSpc>
                          <a:spcPct val="120000"/>
                        </a:lnSpc>
                        <a:spcBef>
                          <a:spcPts val="0"/>
                        </a:spcBef>
                        <a:spcAft>
                          <a:spcPts val="0"/>
                        </a:spcAft>
                        <a:buClrTx/>
                        <a:buSzTx/>
                        <a:buFontTx/>
                        <a:buNone/>
                        <a:tabLst/>
                        <a:defRPr/>
                      </a:pPr>
                      <a:r>
                        <a:rPr lang="ja-JP" altLang="ja-JP" sz="1100" kern="100" dirty="0">
                          <a:effectLst/>
                          <a:latin typeface="+mn-ea"/>
                          <a:ea typeface="+mn-ea"/>
                        </a:rPr>
                        <a:t>⇒必要に応じて追加対応が必要。</a:t>
                      </a:r>
                    </a:p>
                  </a:txBody>
                  <a:tcPr marL="57110" marR="57110" marT="0" marB="0"/>
                </a:tc>
                <a:extLst>
                  <a:ext uri="{0D108BD9-81ED-4DB2-BD59-A6C34878D82A}">
                    <a16:rowId xmlns:a16="http://schemas.microsoft.com/office/drawing/2014/main" val="3577591159"/>
                  </a:ext>
                </a:extLst>
              </a:tr>
              <a:tr h="0">
                <a:tc>
                  <a:txBody>
                    <a:bodyPr/>
                    <a:lstStyle/>
                    <a:p>
                      <a:pPr algn="just"/>
                      <a:r>
                        <a:rPr lang="en-US" sz="1400" kern="100">
                          <a:effectLst/>
                        </a:rPr>
                        <a:t>2024</a:t>
                      </a:r>
                      <a:r>
                        <a:rPr lang="ja-JP" sz="1400" kern="100">
                          <a:effectLst/>
                        </a:rPr>
                        <a:t>年</a:t>
                      </a:r>
                      <a:r>
                        <a:rPr lang="en-US" sz="1400" kern="100">
                          <a:effectLst/>
                        </a:rPr>
                        <a:t>10</a:t>
                      </a:r>
                      <a:r>
                        <a:rPr lang="ja-JP" sz="1400" kern="100">
                          <a:effectLst/>
                        </a:rPr>
                        <a:t>月</a:t>
                      </a:r>
                      <a:r>
                        <a:rPr lang="en-US" sz="1400" kern="100">
                          <a:effectLst/>
                        </a:rPr>
                        <a:t>11</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0" dirty="0">
                          <a:effectLst/>
                        </a:rPr>
                        <a:t>地場</a:t>
                      </a:r>
                      <a:r>
                        <a:rPr lang="en-US" sz="1400" kern="0" dirty="0">
                          <a:effectLst/>
                        </a:rPr>
                        <a:t>E</a:t>
                      </a:r>
                      <a:r>
                        <a:rPr lang="en-US" altLang="ja-JP" sz="1400" kern="0" dirty="0">
                          <a:effectLst/>
                        </a:rPr>
                        <a:t>(</a:t>
                      </a:r>
                      <a:r>
                        <a:rPr lang="ja-JP" sz="1400" kern="0" dirty="0">
                          <a:effectLst/>
                        </a:rPr>
                        <a:t>建築主体</a:t>
                      </a:r>
                      <a:r>
                        <a:rPr lang="en-US" altLang="ja-JP" sz="1400" kern="0" dirty="0">
                          <a:effectLst/>
                        </a:rPr>
                        <a:t>)</a:t>
                      </a:r>
                      <a:r>
                        <a:rPr lang="ja-JP" sz="1400" kern="0" dirty="0">
                          <a:effectLst/>
                        </a:rPr>
                        <a:t>大阪府</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altLang="ja-JP" sz="1100" kern="100" dirty="0">
                          <a:effectLst/>
                          <a:latin typeface="+mn-ea"/>
                          <a:ea typeface="+mn-ea"/>
                        </a:rPr>
                        <a:t>・受注者として</a:t>
                      </a:r>
                      <a:r>
                        <a:rPr lang="en-US" altLang="ja-JP" sz="1100" kern="100" dirty="0">
                          <a:effectLst/>
                          <a:latin typeface="+mn-ea"/>
                          <a:ea typeface="+mn-ea"/>
                        </a:rPr>
                        <a:t>CI-NET</a:t>
                      </a:r>
                      <a:r>
                        <a:rPr lang="ja-JP" altLang="ja-JP" sz="1100" kern="100" dirty="0">
                          <a:effectLst/>
                          <a:latin typeface="+mn-ea"/>
                          <a:ea typeface="+mn-ea"/>
                        </a:rPr>
                        <a:t>を利用中</a:t>
                      </a:r>
                      <a:r>
                        <a:rPr lang="ja-JP" altLang="en-US" sz="1100" kern="100" dirty="0">
                          <a:effectLst/>
                          <a:latin typeface="+mn-ea"/>
                          <a:ea typeface="+mn-ea"/>
                        </a:rPr>
                        <a:t>、</a:t>
                      </a:r>
                      <a:r>
                        <a:rPr lang="ja-JP" altLang="ja-JP" sz="1100" kern="100" dirty="0">
                          <a:effectLst/>
                          <a:latin typeface="+mn-ea"/>
                          <a:ea typeface="+mn-ea"/>
                        </a:rPr>
                        <a:t>導入を検討中。</a:t>
                      </a:r>
                      <a:endParaRPr lang="en-US" altLang="ja-JP" sz="1100" kern="100" dirty="0">
                        <a:effectLst/>
                        <a:latin typeface="+mn-ea"/>
                        <a:ea typeface="+mn-ea"/>
                      </a:endParaRPr>
                    </a:p>
                    <a:p>
                      <a:pPr marL="133350" marR="0" lvl="0" indent="-133350" algn="just" defTabSz="914400" rtl="0" eaLnBrk="1" fontAlgn="auto" latinLnBrk="0" hangingPunct="1">
                        <a:lnSpc>
                          <a:spcPct val="120000"/>
                        </a:lnSpc>
                        <a:spcBef>
                          <a:spcPts val="0"/>
                        </a:spcBef>
                        <a:spcAft>
                          <a:spcPts val="0"/>
                        </a:spcAft>
                        <a:buClrTx/>
                        <a:buSzTx/>
                        <a:buFontTx/>
                        <a:buNone/>
                        <a:tabLst/>
                        <a:defRPr/>
                      </a:pPr>
                      <a:r>
                        <a:rPr lang="ja-JP" altLang="ja-JP" sz="1100" kern="100" dirty="0">
                          <a:effectLst/>
                          <a:latin typeface="+mn-ea"/>
                          <a:ea typeface="+mn-ea"/>
                        </a:rPr>
                        <a:t>⇒引き続き支援を実施予定。</a:t>
                      </a:r>
                      <a:endParaRPr lang="ja-JP" alt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2450663363"/>
                  </a:ext>
                </a:extLst>
              </a:tr>
              <a:tr h="0">
                <a:tc>
                  <a:txBody>
                    <a:bodyPr/>
                    <a:lstStyle/>
                    <a:p>
                      <a:pPr algn="just"/>
                      <a:r>
                        <a:rPr lang="en-US" sz="1400" kern="100">
                          <a:effectLst/>
                        </a:rPr>
                        <a:t>2024</a:t>
                      </a:r>
                      <a:r>
                        <a:rPr lang="ja-JP" sz="1400" kern="100">
                          <a:effectLst/>
                        </a:rPr>
                        <a:t>年</a:t>
                      </a:r>
                      <a:r>
                        <a:rPr lang="en-US" sz="1400" kern="100">
                          <a:effectLst/>
                        </a:rPr>
                        <a:t>10</a:t>
                      </a:r>
                      <a:r>
                        <a:rPr lang="ja-JP" sz="1400" kern="100">
                          <a:effectLst/>
                        </a:rPr>
                        <a:t>月</a:t>
                      </a:r>
                      <a:r>
                        <a:rPr lang="en-US" sz="1400" kern="100">
                          <a:effectLst/>
                        </a:rPr>
                        <a:t>22</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a:effectLst/>
                        </a:rPr>
                        <a:t>造園会社</a:t>
                      </a:r>
                      <a:r>
                        <a:rPr lang="en-US" sz="1400" kern="100">
                          <a:effectLst/>
                        </a:rPr>
                        <a:t>A</a:t>
                      </a:r>
                      <a:r>
                        <a:rPr lang="ja-JP" sz="1400" kern="100">
                          <a:effectLst/>
                        </a:rPr>
                        <a:t>　埼玉県　※</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・造園分野は未対応のため当面は導入が難しい。</a:t>
                      </a:r>
                      <a:endParaRPr lang="en-US" altLang="ja-JP" sz="1100" kern="100" dirty="0">
                        <a:effectLst/>
                        <a:latin typeface="+mn-ea"/>
                        <a:ea typeface="+mn-ea"/>
                      </a:endParaRPr>
                    </a:p>
                    <a:p>
                      <a:pPr marL="133350" marR="0" lvl="0" indent="-133350" algn="just" defTabSz="914400" rtl="0" eaLnBrk="1" fontAlgn="auto" latinLnBrk="0" hangingPunct="1">
                        <a:lnSpc>
                          <a:spcPct val="120000"/>
                        </a:lnSpc>
                        <a:spcBef>
                          <a:spcPts val="0"/>
                        </a:spcBef>
                        <a:spcAft>
                          <a:spcPts val="0"/>
                        </a:spcAft>
                        <a:buClrTx/>
                        <a:buSzTx/>
                        <a:buFontTx/>
                        <a:buNone/>
                        <a:tabLst/>
                        <a:defRPr/>
                      </a:pPr>
                      <a:r>
                        <a:rPr lang="ja-JP" altLang="ja-JP" sz="1100" kern="100" dirty="0">
                          <a:effectLst/>
                          <a:latin typeface="+mn-ea"/>
                          <a:ea typeface="+mn-ea"/>
                        </a:rPr>
                        <a:t>⇒必要に応じて追加対応が必要。</a:t>
                      </a:r>
                    </a:p>
                  </a:txBody>
                  <a:tcPr marL="57110" marR="57110" marT="0" marB="0"/>
                </a:tc>
                <a:extLst>
                  <a:ext uri="{0D108BD9-81ED-4DB2-BD59-A6C34878D82A}">
                    <a16:rowId xmlns:a16="http://schemas.microsoft.com/office/drawing/2014/main" val="2082878037"/>
                  </a:ext>
                </a:extLst>
              </a:tr>
              <a:tr h="57795">
                <a:tc>
                  <a:txBody>
                    <a:bodyPr/>
                    <a:lstStyle/>
                    <a:p>
                      <a:pPr algn="just"/>
                      <a:r>
                        <a:rPr lang="en-US" sz="1400" kern="100">
                          <a:effectLst/>
                        </a:rPr>
                        <a:t>2024</a:t>
                      </a:r>
                      <a:r>
                        <a:rPr lang="ja-JP" sz="1400" kern="100">
                          <a:effectLst/>
                        </a:rPr>
                        <a:t>年</a:t>
                      </a:r>
                      <a:r>
                        <a:rPr lang="en-US" sz="1400" kern="100">
                          <a:effectLst/>
                        </a:rPr>
                        <a:t>11</a:t>
                      </a:r>
                      <a:r>
                        <a:rPr lang="ja-JP" sz="1400" kern="100">
                          <a:effectLst/>
                        </a:rPr>
                        <a:t>月</a:t>
                      </a:r>
                      <a:r>
                        <a:rPr lang="en-US" sz="1400" kern="100">
                          <a:effectLst/>
                        </a:rPr>
                        <a:t>25</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0">
                          <a:effectLst/>
                        </a:rPr>
                        <a:t>鉄道</a:t>
                      </a:r>
                      <a:r>
                        <a:rPr lang="en-US" sz="1400" kern="0">
                          <a:effectLst/>
                        </a:rPr>
                        <a:t>A</a:t>
                      </a:r>
                      <a:r>
                        <a:rPr lang="ja-JP" sz="1400" kern="0">
                          <a:effectLst/>
                        </a:rPr>
                        <a:t>　大阪府</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・受注者として</a:t>
                      </a:r>
                      <a:r>
                        <a:rPr lang="en-US" sz="1100" kern="100" dirty="0">
                          <a:effectLst/>
                          <a:latin typeface="+mn-ea"/>
                          <a:ea typeface="+mn-ea"/>
                        </a:rPr>
                        <a:t>CI-NET</a:t>
                      </a:r>
                      <a:r>
                        <a:rPr lang="ja-JP" sz="1100" kern="100" dirty="0">
                          <a:effectLst/>
                          <a:latin typeface="+mn-ea"/>
                          <a:ea typeface="+mn-ea"/>
                        </a:rPr>
                        <a:t>を利用中。</a:t>
                      </a:r>
                    </a:p>
                    <a:p>
                      <a:pPr marL="133350" indent="-133350" algn="just">
                        <a:lnSpc>
                          <a:spcPct val="120000"/>
                        </a:lnSpc>
                        <a:spcBef>
                          <a:spcPts val="0"/>
                        </a:spcBef>
                        <a:spcAft>
                          <a:spcPts val="0"/>
                        </a:spcAft>
                      </a:pPr>
                      <a:r>
                        <a:rPr lang="ja-JP" altLang="ja-JP" sz="1100" kern="100" dirty="0">
                          <a:effectLst/>
                          <a:latin typeface="+mn-ea"/>
                          <a:ea typeface="+mn-ea"/>
                        </a:rPr>
                        <a:t>⇒</a:t>
                      </a:r>
                      <a:r>
                        <a:rPr lang="ja-JP" sz="1100" kern="100" dirty="0">
                          <a:effectLst/>
                          <a:latin typeface="+mn-ea"/>
                          <a:ea typeface="+mn-ea"/>
                        </a:rPr>
                        <a:t>導入の期待もできそうなので引き続き支援が必要。</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2708887205"/>
                  </a:ext>
                </a:extLst>
              </a:tr>
              <a:tr h="0">
                <a:tc>
                  <a:txBody>
                    <a:bodyPr/>
                    <a:lstStyle/>
                    <a:p>
                      <a:pPr algn="just"/>
                      <a:r>
                        <a:rPr lang="en-US" sz="1400" kern="100">
                          <a:effectLst/>
                        </a:rPr>
                        <a:t>2024</a:t>
                      </a:r>
                      <a:r>
                        <a:rPr lang="ja-JP" sz="1400" kern="100">
                          <a:effectLst/>
                        </a:rPr>
                        <a:t>年</a:t>
                      </a:r>
                      <a:r>
                        <a:rPr lang="en-US" sz="1400" kern="100">
                          <a:effectLst/>
                        </a:rPr>
                        <a:t>11</a:t>
                      </a:r>
                      <a:r>
                        <a:rPr lang="ja-JP" sz="1400" kern="100">
                          <a:effectLst/>
                        </a:rPr>
                        <a:t>月</a:t>
                      </a:r>
                      <a:r>
                        <a:rPr lang="en-US" sz="1400" kern="100">
                          <a:effectLst/>
                        </a:rPr>
                        <a:t>26</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地場</a:t>
                      </a:r>
                      <a:r>
                        <a:rPr lang="en-US" sz="1400" kern="100" dirty="0">
                          <a:effectLst/>
                        </a:rPr>
                        <a:t>F</a:t>
                      </a:r>
                      <a:r>
                        <a:rPr lang="en-US" altLang="ja-JP" sz="1400" kern="100" dirty="0">
                          <a:effectLst/>
                        </a:rPr>
                        <a:t>(</a:t>
                      </a:r>
                      <a:r>
                        <a:rPr lang="ja-JP" sz="1400" kern="0" dirty="0">
                          <a:effectLst/>
                        </a:rPr>
                        <a:t>建築主体</a:t>
                      </a:r>
                      <a:r>
                        <a:rPr lang="en-US" altLang="ja-JP" sz="1400" kern="0" dirty="0">
                          <a:effectLst/>
                        </a:rPr>
                        <a:t>)</a:t>
                      </a:r>
                      <a:r>
                        <a:rPr lang="ja-JP" sz="1400" kern="0" dirty="0">
                          <a:effectLst/>
                        </a:rPr>
                        <a:t>　兵庫県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・導入可能性を検討中</a:t>
                      </a:r>
                      <a:r>
                        <a:rPr lang="ja-JP" altLang="en-US" sz="1100" kern="100" dirty="0">
                          <a:effectLst/>
                          <a:latin typeface="+mn-ea"/>
                          <a:ea typeface="+mn-ea"/>
                        </a:rPr>
                        <a:t>。</a:t>
                      </a:r>
                      <a:endParaRPr lang="ja-JP" sz="1100" kern="100" dirty="0">
                        <a:effectLst/>
                        <a:latin typeface="+mn-ea"/>
                        <a:ea typeface="+mn-ea"/>
                      </a:endParaRPr>
                    </a:p>
                    <a:p>
                      <a:pPr marL="133350" indent="-133350" algn="just">
                        <a:lnSpc>
                          <a:spcPct val="120000"/>
                        </a:lnSpc>
                        <a:spcBef>
                          <a:spcPts val="0"/>
                        </a:spcBef>
                        <a:spcAft>
                          <a:spcPts val="0"/>
                        </a:spcAft>
                      </a:pPr>
                      <a:r>
                        <a:rPr lang="ja-JP" sz="1100" kern="100" dirty="0">
                          <a:effectLst/>
                          <a:latin typeface="+mn-ea"/>
                          <a:ea typeface="+mn-ea"/>
                        </a:rPr>
                        <a:t>⇒必要に応じて追加対応が必要。</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2800268052"/>
                  </a:ext>
                </a:extLst>
              </a:tr>
              <a:tr h="0">
                <a:tc>
                  <a:txBody>
                    <a:bodyPr/>
                    <a:lstStyle/>
                    <a:p>
                      <a:pPr algn="just"/>
                      <a:r>
                        <a:rPr lang="en-US" sz="1400" kern="100">
                          <a:effectLst/>
                        </a:rPr>
                        <a:t>2024</a:t>
                      </a:r>
                      <a:r>
                        <a:rPr lang="ja-JP" sz="1400" kern="100">
                          <a:effectLst/>
                        </a:rPr>
                        <a:t>年</a:t>
                      </a:r>
                      <a:r>
                        <a:rPr lang="en-US" sz="1400" kern="100">
                          <a:effectLst/>
                        </a:rPr>
                        <a:t>12</a:t>
                      </a:r>
                      <a:r>
                        <a:rPr lang="ja-JP" sz="1400" kern="100">
                          <a:effectLst/>
                        </a:rPr>
                        <a:t>月</a:t>
                      </a:r>
                      <a:r>
                        <a:rPr lang="en-US" sz="1400" kern="100">
                          <a:effectLst/>
                        </a:rPr>
                        <a:t>5</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地場</a:t>
                      </a:r>
                      <a:r>
                        <a:rPr lang="en-US" sz="1400" kern="100" dirty="0">
                          <a:effectLst/>
                        </a:rPr>
                        <a:t>G</a:t>
                      </a:r>
                      <a:r>
                        <a:rPr lang="en-US" altLang="ja-JP" sz="1400" kern="100" dirty="0">
                          <a:effectLst/>
                        </a:rPr>
                        <a:t>(</a:t>
                      </a:r>
                      <a:r>
                        <a:rPr lang="ja-JP" sz="1400" kern="0" dirty="0">
                          <a:effectLst/>
                        </a:rPr>
                        <a:t>土木・建築</a:t>
                      </a:r>
                      <a:r>
                        <a:rPr lang="en-US" altLang="ja-JP" sz="1400" kern="0" dirty="0">
                          <a:effectLst/>
                        </a:rPr>
                        <a:t>)</a:t>
                      </a:r>
                      <a:r>
                        <a:rPr lang="ja-JP" sz="1400" kern="0" dirty="0">
                          <a:effectLst/>
                        </a:rPr>
                        <a:t>　宮城県※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a:t>
                      </a:r>
                      <a:r>
                        <a:rPr lang="ja-JP" altLang="ja-JP" sz="1100" kern="100" dirty="0">
                          <a:effectLst/>
                          <a:latin typeface="+mn-ea"/>
                          <a:ea typeface="+mn-ea"/>
                        </a:rPr>
                        <a:t>他サービス</a:t>
                      </a:r>
                      <a:r>
                        <a:rPr lang="ja-JP" altLang="en-US" sz="1100" kern="100" dirty="0">
                          <a:effectLst/>
                          <a:latin typeface="+mn-ea"/>
                          <a:ea typeface="+mn-ea"/>
                        </a:rPr>
                        <a:t>と比較検討中</a:t>
                      </a:r>
                      <a:r>
                        <a:rPr lang="ja-JP" altLang="ja-JP" sz="1100" kern="100" dirty="0">
                          <a:effectLst/>
                          <a:latin typeface="+mn-ea"/>
                          <a:ea typeface="+mn-ea"/>
                        </a:rPr>
                        <a:t>。</a:t>
                      </a:r>
                      <a:endParaRPr lang="ja-JP" sz="1100" kern="100" dirty="0">
                        <a:effectLst/>
                        <a:latin typeface="+mn-ea"/>
                        <a:ea typeface="+mn-ea"/>
                      </a:endParaRPr>
                    </a:p>
                    <a:p>
                      <a:pPr marL="133350" indent="-133350" algn="just">
                        <a:lnSpc>
                          <a:spcPct val="120000"/>
                        </a:lnSpc>
                        <a:spcBef>
                          <a:spcPts val="0"/>
                        </a:spcBef>
                        <a:spcAft>
                          <a:spcPts val="0"/>
                        </a:spcAft>
                      </a:pPr>
                      <a:r>
                        <a:rPr lang="ja-JP" sz="1100" kern="100" dirty="0">
                          <a:effectLst/>
                          <a:latin typeface="+mn-ea"/>
                          <a:ea typeface="+mn-ea"/>
                        </a:rPr>
                        <a:t>⇒引き続き支援を実施予定。</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624014425"/>
                  </a:ext>
                </a:extLst>
              </a:tr>
              <a:tr h="0">
                <a:tc>
                  <a:txBody>
                    <a:bodyPr/>
                    <a:lstStyle/>
                    <a:p>
                      <a:pPr algn="just"/>
                      <a:r>
                        <a:rPr lang="en-US" sz="1400" kern="100">
                          <a:effectLst/>
                        </a:rPr>
                        <a:t>2025</a:t>
                      </a:r>
                      <a:r>
                        <a:rPr lang="ja-JP" sz="1400" kern="100">
                          <a:effectLst/>
                        </a:rPr>
                        <a:t>年</a:t>
                      </a:r>
                      <a:r>
                        <a:rPr lang="en-US" sz="1400" kern="100">
                          <a:effectLst/>
                        </a:rPr>
                        <a:t>1</a:t>
                      </a:r>
                      <a:r>
                        <a:rPr lang="ja-JP" sz="1400" kern="100">
                          <a:effectLst/>
                        </a:rPr>
                        <a:t>月</a:t>
                      </a:r>
                      <a:r>
                        <a:rPr lang="en-US" sz="1400" kern="100">
                          <a:effectLst/>
                        </a:rPr>
                        <a:t>23</a:t>
                      </a:r>
                      <a:r>
                        <a:rPr lang="ja-JP" sz="1400" kern="100">
                          <a:effectLst/>
                        </a:rPr>
                        <a:t>日</a:t>
                      </a:r>
                      <a:endParaRPr lang="ja-JP" sz="14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algn="just"/>
                      <a:r>
                        <a:rPr lang="ja-JP" sz="1400" kern="100" dirty="0">
                          <a:effectLst/>
                        </a:rPr>
                        <a:t>中堅</a:t>
                      </a:r>
                      <a:r>
                        <a:rPr lang="en-US" sz="1400" kern="100" dirty="0">
                          <a:effectLst/>
                        </a:rPr>
                        <a:t>B</a:t>
                      </a:r>
                      <a:r>
                        <a:rPr lang="en-US" altLang="ja-JP" sz="1400" kern="100" dirty="0">
                          <a:effectLst/>
                        </a:rPr>
                        <a:t>(</a:t>
                      </a:r>
                      <a:r>
                        <a:rPr lang="ja-JP" sz="1400" kern="0" dirty="0">
                          <a:effectLst/>
                        </a:rPr>
                        <a:t>土木・建築・設備</a:t>
                      </a:r>
                      <a:r>
                        <a:rPr lang="en-US" altLang="ja-JP" sz="1400" kern="0" dirty="0">
                          <a:effectLst/>
                        </a:rPr>
                        <a:t>)</a:t>
                      </a:r>
                      <a:r>
                        <a:rPr lang="ja-JP" sz="1400" kern="0" dirty="0">
                          <a:effectLst/>
                        </a:rPr>
                        <a:t>群馬県</a:t>
                      </a:r>
                      <a:endParaRPr lang="ja-JP" sz="14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57110" marR="57110" marT="0" marB="0"/>
                </a:tc>
                <a:tc>
                  <a:txBody>
                    <a:bodyPr/>
                    <a:lstStyle/>
                    <a:p>
                      <a:pPr marL="133350" indent="-133350" algn="just">
                        <a:lnSpc>
                          <a:spcPct val="120000"/>
                        </a:lnSpc>
                        <a:spcBef>
                          <a:spcPts val="0"/>
                        </a:spcBef>
                        <a:spcAft>
                          <a:spcPts val="0"/>
                        </a:spcAft>
                      </a:pPr>
                      <a:r>
                        <a:rPr lang="ja-JP" sz="1100" kern="100" dirty="0">
                          <a:effectLst/>
                          <a:latin typeface="+mn-ea"/>
                          <a:ea typeface="+mn-ea"/>
                        </a:rPr>
                        <a:t>・</a:t>
                      </a:r>
                      <a:r>
                        <a:rPr lang="ja-JP" altLang="ja-JP" sz="1100" kern="100" dirty="0">
                          <a:effectLst/>
                          <a:latin typeface="+mn-ea"/>
                          <a:ea typeface="+mn-ea"/>
                        </a:rPr>
                        <a:t>他サービス</a:t>
                      </a:r>
                      <a:r>
                        <a:rPr lang="ja-JP" altLang="en-US" sz="1100" kern="100" dirty="0">
                          <a:effectLst/>
                          <a:latin typeface="+mn-ea"/>
                          <a:ea typeface="+mn-ea"/>
                        </a:rPr>
                        <a:t>と比較検討中</a:t>
                      </a:r>
                      <a:r>
                        <a:rPr lang="ja-JP" altLang="ja-JP" sz="1100" kern="100" dirty="0">
                          <a:effectLst/>
                          <a:latin typeface="+mn-ea"/>
                          <a:ea typeface="+mn-ea"/>
                        </a:rPr>
                        <a:t>。</a:t>
                      </a:r>
                      <a:endParaRPr lang="ja-JP" sz="1100" kern="100" dirty="0">
                        <a:effectLst/>
                        <a:latin typeface="+mn-ea"/>
                        <a:ea typeface="+mn-ea"/>
                      </a:endParaRPr>
                    </a:p>
                    <a:p>
                      <a:pPr marL="133350" indent="-133350" algn="just">
                        <a:lnSpc>
                          <a:spcPct val="120000"/>
                        </a:lnSpc>
                        <a:spcBef>
                          <a:spcPts val="0"/>
                        </a:spcBef>
                        <a:spcAft>
                          <a:spcPts val="0"/>
                        </a:spcAft>
                      </a:pPr>
                      <a:r>
                        <a:rPr lang="ja-JP" sz="1100" kern="100" dirty="0">
                          <a:effectLst/>
                          <a:latin typeface="+mn-ea"/>
                          <a:ea typeface="+mn-ea"/>
                        </a:rPr>
                        <a:t>⇒引き続き支援を実施予定。</a:t>
                      </a:r>
                      <a:endParaRPr lang="ja-JP" sz="1100" kern="100" dirty="0">
                        <a:effectLst/>
                        <a:latin typeface="+mn-ea"/>
                        <a:ea typeface="+mn-ea"/>
                        <a:cs typeface="Times New Roman" panose="02020603050405020304" pitchFamily="18" charset="0"/>
                      </a:endParaRPr>
                    </a:p>
                  </a:txBody>
                  <a:tcPr marL="57110" marR="57110" marT="0" marB="0"/>
                </a:tc>
                <a:extLst>
                  <a:ext uri="{0D108BD9-81ED-4DB2-BD59-A6C34878D82A}">
                    <a16:rowId xmlns:a16="http://schemas.microsoft.com/office/drawing/2014/main" val="3767005713"/>
                  </a:ext>
                </a:extLst>
              </a:tr>
            </a:tbl>
          </a:graphicData>
        </a:graphic>
      </p:graphicFrame>
      <p:sp>
        <p:nvSpPr>
          <p:cNvPr id="6" name="テキスト ボックス 5">
            <a:extLst>
              <a:ext uri="{FF2B5EF4-FFF2-40B4-BE49-F238E27FC236}">
                <a16:creationId xmlns:a16="http://schemas.microsoft.com/office/drawing/2014/main" id="{BE915606-F2B6-B437-173F-FC974F26F231}"/>
              </a:ext>
            </a:extLst>
          </p:cNvPr>
          <p:cNvSpPr txBox="1"/>
          <p:nvPr/>
        </p:nvSpPr>
        <p:spPr>
          <a:xfrm>
            <a:off x="2360712" y="6413376"/>
            <a:ext cx="3659491" cy="253916"/>
          </a:xfrm>
          <a:prstGeom prst="rect">
            <a:avLst/>
          </a:prstGeom>
          <a:noFill/>
        </p:spPr>
        <p:txBody>
          <a:bodyPr wrap="square" rtlCol="0">
            <a:spAutoFit/>
          </a:bodyPr>
          <a:lstStyle/>
          <a:p>
            <a:pPr algn="l"/>
            <a:r>
              <a:rPr kumimoji="1" lang="en-US" altLang="ja-JP" sz="1050" dirty="0"/>
              <a:t>※</a:t>
            </a:r>
            <a:r>
              <a:rPr kumimoji="1" lang="ja-JP" altLang="en-US" sz="1050" dirty="0"/>
              <a:t>新潟、宮城の説明会で個別説明を希望された企業</a:t>
            </a:r>
          </a:p>
        </p:txBody>
      </p:sp>
    </p:spTree>
    <p:extLst>
      <p:ext uri="{BB962C8B-B14F-4D97-AF65-F5344CB8AC3E}">
        <p14:creationId xmlns:p14="http://schemas.microsoft.com/office/powerpoint/2010/main" val="2109353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06230-132D-9C62-A8EE-304D26155912}"/>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056032E7-B064-E01C-F631-274FD036D8A1}"/>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ea typeface="+mn-ea"/>
              </a:rPr>
              <a:t>6</a:t>
            </a:r>
            <a:r>
              <a:rPr lang="en-US" altLang="ja-JP" sz="3200" dirty="0"/>
              <a:t>/14</a:t>
            </a:r>
            <a:r>
              <a:rPr lang="en-US" altLang="ja-JP" sz="3200" dirty="0">
                <a:latin typeface="+mn-ea"/>
                <a:ea typeface="+mn-ea"/>
              </a:rPr>
              <a:t>)</a:t>
            </a:r>
            <a:endParaRPr lang="ja-JP" altLang="en-US" sz="3200" dirty="0">
              <a:latin typeface="+mn-ea"/>
              <a:ea typeface="+mn-ea"/>
            </a:endParaRPr>
          </a:p>
        </p:txBody>
      </p:sp>
      <p:sp>
        <p:nvSpPr>
          <p:cNvPr id="4099" name="スライド番号プレースホルダー 2">
            <a:extLst>
              <a:ext uri="{FF2B5EF4-FFF2-40B4-BE49-F238E27FC236}">
                <a16:creationId xmlns:a16="http://schemas.microsoft.com/office/drawing/2014/main" id="{2756B94E-8150-1915-86DF-88CC591923D4}"/>
              </a:ext>
            </a:extLst>
          </p:cNvPr>
          <p:cNvSpPr>
            <a:spLocks noGrp="1"/>
          </p:cNvSpPr>
          <p:nvPr>
            <p:ph type="sldNum" sz="quarter" idx="12"/>
          </p:nvPr>
        </p:nvSpPr>
        <p:spPr>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8</a:t>
            </a:fld>
            <a:endParaRPr kumimoji="0" lang="en-US" altLang="ja-JP" sz="2400" dirty="0">
              <a:solidFill>
                <a:prstClr val="black"/>
              </a:solidFill>
              <a:latin typeface="Century" pitchFamily="18" charset="0"/>
            </a:endParaRPr>
          </a:p>
        </p:txBody>
      </p:sp>
      <p:sp>
        <p:nvSpPr>
          <p:cNvPr id="3" name="Rectangle 38">
            <a:extLst>
              <a:ext uri="{FF2B5EF4-FFF2-40B4-BE49-F238E27FC236}">
                <a16:creationId xmlns:a16="http://schemas.microsoft.com/office/drawing/2014/main" id="{08530810-DCDD-F310-3F83-F5FCE707BA1C}"/>
              </a:ext>
            </a:extLst>
          </p:cNvPr>
          <p:cNvSpPr>
            <a:spLocks noChangeArrowheads="1"/>
          </p:cNvSpPr>
          <p:nvPr/>
        </p:nvSpPr>
        <p:spPr bwMode="auto">
          <a:xfrm>
            <a:off x="560512" y="980728"/>
            <a:ext cx="8884255" cy="1677382"/>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indent="0" eaLnBrk="1" hangingPunct="1">
              <a:spcBef>
                <a:spcPts val="600"/>
              </a:spcBef>
              <a:buClrTx/>
              <a:buSzTx/>
              <a:buNone/>
            </a:pPr>
            <a:r>
              <a:rPr lang="en-US" altLang="ja-JP" sz="2200" b="1" dirty="0">
                <a:latin typeface="+mn-ea"/>
                <a:ea typeface="+mn-ea"/>
              </a:rPr>
              <a:t>(2)</a:t>
            </a:r>
            <a:r>
              <a:rPr lang="ja-JP" altLang="en-US" sz="2200" b="1" dirty="0">
                <a:latin typeface="+mn-ea"/>
                <a:ea typeface="+mn-ea"/>
              </a:rPr>
              <a:t>広報コンテンツの作成</a:t>
            </a:r>
            <a:endParaRPr lang="en-US" altLang="ja-JP" sz="2200" b="1"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社会ニーズに合わせ、</a:t>
            </a:r>
            <a:r>
              <a:rPr lang="ja-JP" altLang="en-US" sz="2200" dirty="0">
                <a:solidFill>
                  <a:srgbClr val="0070C0"/>
                </a:solidFill>
                <a:latin typeface="+mn-ea"/>
                <a:ea typeface="+mn-ea"/>
              </a:rPr>
              <a:t>既存広報資料の改訂・更新作業を実施中</a:t>
            </a:r>
            <a:r>
              <a:rPr lang="ja-JP" altLang="en-US" sz="2200" dirty="0">
                <a:latin typeface="+mn-ea"/>
                <a:ea typeface="+mn-ea"/>
              </a:rPr>
              <a:t>。</a:t>
            </a:r>
            <a:endParaRPr lang="en-US" altLang="ja-JP" sz="2200" dirty="0">
              <a:latin typeface="+mn-ea"/>
              <a:ea typeface="+mn-ea"/>
            </a:endParaRPr>
          </a:p>
          <a:p>
            <a:pPr lvl="1" eaLnBrk="1" hangingPunct="1">
              <a:spcBef>
                <a:spcPts val="600"/>
              </a:spcBef>
              <a:buClrTx/>
              <a:buSzTx/>
              <a:buFont typeface="Wingdings" panose="05000000000000000000" pitchFamily="2" charset="2"/>
              <a:buChar char="l"/>
            </a:pPr>
            <a:r>
              <a:rPr lang="ja-JP" altLang="en-US" sz="2200" dirty="0">
                <a:latin typeface="+mn-ea"/>
                <a:ea typeface="+mn-ea"/>
              </a:rPr>
              <a:t>財団創設</a:t>
            </a:r>
            <a:r>
              <a:rPr lang="en-US" altLang="ja-JP" sz="2200" dirty="0">
                <a:latin typeface="+mn-ea"/>
                <a:ea typeface="+mn-ea"/>
              </a:rPr>
              <a:t>50</a:t>
            </a:r>
            <a:r>
              <a:rPr lang="ja-JP" altLang="en-US" sz="2200" dirty="0">
                <a:latin typeface="+mn-ea"/>
                <a:ea typeface="+mn-ea"/>
              </a:rPr>
              <a:t>周年記念事業の一環として</a:t>
            </a:r>
            <a:r>
              <a:rPr lang="en-US" altLang="ja-JP" sz="2200" dirty="0">
                <a:solidFill>
                  <a:srgbClr val="0070C0"/>
                </a:solidFill>
                <a:latin typeface="+mn-ea"/>
                <a:ea typeface="+mn-ea"/>
              </a:rPr>
              <a:t>CI-NET</a:t>
            </a:r>
            <a:r>
              <a:rPr lang="ja-JP" altLang="en-US" sz="2200" dirty="0">
                <a:solidFill>
                  <a:srgbClr val="0070C0"/>
                </a:solidFill>
                <a:latin typeface="+mn-ea"/>
                <a:ea typeface="+mn-ea"/>
              </a:rPr>
              <a:t>ロゴ</a:t>
            </a:r>
            <a:r>
              <a:rPr lang="ja-JP" altLang="en-US" sz="2200" dirty="0">
                <a:latin typeface="+mn-ea"/>
                <a:ea typeface="+mn-ea"/>
              </a:rPr>
              <a:t>を制作。</a:t>
            </a:r>
          </a:p>
          <a:p>
            <a:pPr marL="457200" lvl="1" indent="0" eaLnBrk="1" hangingPunct="1">
              <a:spcBef>
                <a:spcPts val="600"/>
              </a:spcBef>
              <a:buClrTx/>
              <a:buSzTx/>
              <a:buNone/>
            </a:pPr>
            <a:r>
              <a:rPr lang="ja-JP" altLang="en-US" sz="2200" dirty="0">
                <a:latin typeface="+mn-ea"/>
                <a:ea typeface="+mn-ea"/>
              </a:rPr>
              <a:t>　　</a:t>
            </a:r>
            <a:r>
              <a:rPr lang="en-US" altLang="ja-JP" sz="2200" dirty="0">
                <a:latin typeface="+mn-ea"/>
                <a:ea typeface="+mn-ea"/>
              </a:rPr>
              <a:t>(</a:t>
            </a:r>
            <a:r>
              <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rPr>
              <a:t>デザイン案の決定に関しては、情報化評議会</a:t>
            </a:r>
            <a:r>
              <a:rPr lang="en-US" altLang="ja-JP" sz="1800" kern="10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rPr>
              <a:t>普及委員会に諮</a:t>
            </a:r>
            <a:r>
              <a:rPr lang="ja-JP" altLang="en-US" sz="1800" kern="100" dirty="0">
                <a:effectLst/>
                <a:latin typeface="Century" panose="02040604050505020304" pitchFamily="18" charset="0"/>
                <a:ea typeface="ＭＳ 明朝" panose="02020609040205080304" pitchFamily="17" charset="-128"/>
                <a:cs typeface="Times New Roman" panose="02020603050405020304" pitchFamily="18" charset="0"/>
              </a:rPr>
              <a:t>った</a:t>
            </a:r>
            <a:r>
              <a:rPr lang="en-US" altLang="ja-JP" sz="2200" dirty="0">
                <a:latin typeface="+mn-ea"/>
                <a:ea typeface="+mn-ea"/>
              </a:rPr>
              <a:t>)</a:t>
            </a:r>
            <a:endParaRPr lang="ja-JP" altLang="en-US" sz="2200" dirty="0">
              <a:latin typeface="+mn-ea"/>
              <a:ea typeface="+mn-ea"/>
            </a:endParaRPr>
          </a:p>
        </p:txBody>
      </p:sp>
      <p:pic>
        <p:nvPicPr>
          <p:cNvPr id="4" name="図 3">
            <a:extLst>
              <a:ext uri="{FF2B5EF4-FFF2-40B4-BE49-F238E27FC236}">
                <a16:creationId xmlns:a16="http://schemas.microsoft.com/office/drawing/2014/main" id="{FBA32A44-14F9-7E22-CFDF-A1E7460711B7}"/>
              </a:ext>
            </a:extLst>
          </p:cNvPr>
          <p:cNvPicPr>
            <a:picLocks noChangeAspect="1"/>
          </p:cNvPicPr>
          <p:nvPr/>
        </p:nvPicPr>
        <p:blipFill>
          <a:blip r:embed="rId2"/>
          <a:stretch>
            <a:fillRect/>
          </a:stretch>
        </p:blipFill>
        <p:spPr>
          <a:xfrm>
            <a:off x="4998243" y="2953164"/>
            <a:ext cx="4713286" cy="2708086"/>
          </a:xfrm>
          <a:prstGeom prst="rect">
            <a:avLst/>
          </a:prstGeom>
        </p:spPr>
      </p:pic>
      <p:pic>
        <p:nvPicPr>
          <p:cNvPr id="6" name="図 5">
            <a:extLst>
              <a:ext uri="{FF2B5EF4-FFF2-40B4-BE49-F238E27FC236}">
                <a16:creationId xmlns:a16="http://schemas.microsoft.com/office/drawing/2014/main" id="{FDF60B7E-7EA4-9F33-0FA8-5C07B12CF423}"/>
              </a:ext>
            </a:extLst>
          </p:cNvPr>
          <p:cNvPicPr>
            <a:picLocks noChangeAspect="1"/>
          </p:cNvPicPr>
          <p:nvPr/>
        </p:nvPicPr>
        <p:blipFill>
          <a:blip r:embed="rId3"/>
          <a:srcRect t="-1" b="33722"/>
          <a:stretch/>
        </p:blipFill>
        <p:spPr>
          <a:xfrm>
            <a:off x="560512" y="2636913"/>
            <a:ext cx="4056459" cy="3024337"/>
          </a:xfrm>
          <a:prstGeom prst="rect">
            <a:avLst/>
          </a:prstGeom>
        </p:spPr>
      </p:pic>
      <p:sp>
        <p:nvSpPr>
          <p:cNvPr id="10" name="テキスト ボックス 9">
            <a:extLst>
              <a:ext uri="{FF2B5EF4-FFF2-40B4-BE49-F238E27FC236}">
                <a16:creationId xmlns:a16="http://schemas.microsoft.com/office/drawing/2014/main" id="{E11EE4CF-BD36-8DEC-3D4C-BF8E21C738B8}"/>
              </a:ext>
            </a:extLst>
          </p:cNvPr>
          <p:cNvSpPr txBox="1"/>
          <p:nvPr/>
        </p:nvSpPr>
        <p:spPr>
          <a:xfrm>
            <a:off x="560686" y="5692606"/>
            <a:ext cx="4025906" cy="369332"/>
          </a:xfrm>
          <a:prstGeom prst="rect">
            <a:avLst/>
          </a:prstGeom>
          <a:noFill/>
        </p:spPr>
        <p:txBody>
          <a:bodyPr wrap="square" rtlCol="0">
            <a:spAutoFit/>
          </a:bodyPr>
          <a:lstStyle/>
          <a:p>
            <a:r>
              <a:rPr lang="ja-JP" altLang="en-US" u="sng" dirty="0"/>
              <a:t>既存資料の改訂・更新</a:t>
            </a:r>
            <a:endParaRPr kumimoji="1" lang="ja-JP" altLang="en-US" u="sng" dirty="0"/>
          </a:p>
        </p:txBody>
      </p:sp>
      <p:sp>
        <p:nvSpPr>
          <p:cNvPr id="11" name="テキスト ボックス 10">
            <a:extLst>
              <a:ext uri="{FF2B5EF4-FFF2-40B4-BE49-F238E27FC236}">
                <a16:creationId xmlns:a16="http://schemas.microsoft.com/office/drawing/2014/main" id="{06D7564C-34B3-09CC-FD75-CFD56321C094}"/>
              </a:ext>
            </a:extLst>
          </p:cNvPr>
          <p:cNvSpPr txBox="1"/>
          <p:nvPr/>
        </p:nvSpPr>
        <p:spPr>
          <a:xfrm>
            <a:off x="5341933" y="5692606"/>
            <a:ext cx="4025906" cy="369332"/>
          </a:xfrm>
          <a:prstGeom prst="rect">
            <a:avLst/>
          </a:prstGeom>
          <a:noFill/>
        </p:spPr>
        <p:txBody>
          <a:bodyPr wrap="square" rtlCol="0">
            <a:spAutoFit/>
          </a:bodyPr>
          <a:lstStyle/>
          <a:p>
            <a:r>
              <a:rPr lang="en-US" altLang="ja-JP" u="sng" dirty="0"/>
              <a:t>CI-NET</a:t>
            </a:r>
            <a:r>
              <a:rPr lang="ja-JP" altLang="en-US" u="sng" dirty="0"/>
              <a:t>ロゴの制作</a:t>
            </a:r>
            <a:endParaRPr kumimoji="1" lang="ja-JP" altLang="en-US" u="sng" dirty="0"/>
          </a:p>
        </p:txBody>
      </p:sp>
    </p:spTree>
    <p:extLst>
      <p:ext uri="{BB962C8B-B14F-4D97-AF65-F5344CB8AC3E}">
        <p14:creationId xmlns:p14="http://schemas.microsoft.com/office/powerpoint/2010/main" val="4156659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313C8-8E74-E151-8548-A638A08A3DBF}"/>
            </a:ext>
          </a:extLst>
        </p:cNvPr>
        <p:cNvGrpSpPr/>
        <p:nvPr/>
      </p:nvGrpSpPr>
      <p:grpSpPr>
        <a:xfrm>
          <a:off x="0" y="0"/>
          <a:ext cx="0" cy="0"/>
          <a:chOff x="0" y="0"/>
          <a:chExt cx="0" cy="0"/>
        </a:xfrm>
      </p:grpSpPr>
      <p:sp>
        <p:nvSpPr>
          <p:cNvPr id="4098" name="タイトル 1">
            <a:extLst>
              <a:ext uri="{FF2B5EF4-FFF2-40B4-BE49-F238E27FC236}">
                <a16:creationId xmlns:a16="http://schemas.microsoft.com/office/drawing/2014/main" id="{98C1B7E5-2260-EFC5-4F57-A779C5FDB72A}"/>
              </a:ext>
            </a:extLst>
          </p:cNvPr>
          <p:cNvSpPr>
            <a:spLocks noGrp="1"/>
          </p:cNvSpPr>
          <p:nvPr>
            <p:ph type="title"/>
          </p:nvPr>
        </p:nvSpPr>
        <p:spPr>
          <a:xfrm>
            <a:off x="661988" y="332656"/>
            <a:ext cx="8915400" cy="1139825"/>
          </a:xfrm>
        </p:spPr>
        <p:txBody>
          <a:bodyPr/>
          <a:lstStyle/>
          <a:p>
            <a:r>
              <a:rPr lang="ja-JP" altLang="en-US" sz="3200" dirty="0"/>
              <a:t>普及</a:t>
            </a:r>
            <a:r>
              <a:rPr lang="ja-JP" altLang="ja-JP" sz="3200" dirty="0"/>
              <a:t>委員会の活動</a:t>
            </a:r>
            <a:r>
              <a:rPr lang="ja-JP" altLang="en-US" sz="3200" dirty="0"/>
              <a:t>概要</a:t>
            </a:r>
            <a:r>
              <a:rPr lang="en-US" altLang="ja-JP" sz="3200" dirty="0">
                <a:latin typeface="+mn-ea"/>
                <a:ea typeface="+mn-ea"/>
              </a:rPr>
              <a:t>(</a:t>
            </a:r>
            <a:r>
              <a:rPr lang="en-US" altLang="ja-JP" sz="3200" dirty="0"/>
              <a:t>7/14</a:t>
            </a:r>
            <a:r>
              <a:rPr lang="en-US" altLang="ja-JP" sz="3200" dirty="0">
                <a:latin typeface="+mj-ea"/>
              </a:rPr>
              <a:t>)</a:t>
            </a:r>
            <a:endParaRPr lang="ja-JP" altLang="en-US" sz="3200" dirty="0">
              <a:latin typeface="+mj-ea"/>
            </a:endParaRPr>
          </a:p>
        </p:txBody>
      </p:sp>
      <p:sp>
        <p:nvSpPr>
          <p:cNvPr id="3" name="Rectangle 38">
            <a:extLst>
              <a:ext uri="{FF2B5EF4-FFF2-40B4-BE49-F238E27FC236}">
                <a16:creationId xmlns:a16="http://schemas.microsoft.com/office/drawing/2014/main" id="{AA2FADBA-57D0-29FD-FA8E-76EEDA22628A}"/>
              </a:ext>
            </a:extLst>
          </p:cNvPr>
          <p:cNvSpPr>
            <a:spLocks noChangeArrowheads="1"/>
          </p:cNvSpPr>
          <p:nvPr/>
        </p:nvSpPr>
        <p:spPr bwMode="auto">
          <a:xfrm>
            <a:off x="231400" y="846954"/>
            <a:ext cx="9179299" cy="551433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spAutoFit/>
          </a:bodyPr>
          <a:lstStyle>
            <a:lvl1pPr marL="342900" indent="-342900"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en-US" altLang="ja-JP" sz="2200" b="1" i="0" u="none" strike="noStrike" kern="1200" cap="none" spc="0" normalizeH="0" baseline="0" noProof="0" dirty="0">
                <a:ln>
                  <a:noFill/>
                </a:ln>
                <a:solidFill>
                  <a:prstClr val="black"/>
                </a:solidFill>
                <a:effectLst/>
                <a:uLnTx/>
                <a:uFillTx/>
                <a:latin typeface="ＭＳ Ｐゴシック"/>
                <a:ea typeface="ＭＳ Ｐゴシック"/>
                <a:cs typeface="+mn-cs"/>
              </a:rPr>
              <a:t>(3)CI-NET</a:t>
            </a:r>
            <a:r>
              <a:rPr kumimoji="1" lang="ja-JP" altLang="en-US" sz="2200" b="1" i="0" u="none" strike="noStrike" kern="1200" cap="none" spc="0" normalizeH="0" baseline="0" noProof="0" dirty="0">
                <a:ln>
                  <a:noFill/>
                </a:ln>
                <a:solidFill>
                  <a:prstClr val="black"/>
                </a:solidFill>
                <a:effectLst/>
                <a:uLnTx/>
                <a:uFillTx/>
                <a:latin typeface="ＭＳ Ｐゴシック"/>
                <a:ea typeface="ＭＳ Ｐゴシック"/>
                <a:cs typeface="+mn-cs"/>
              </a:rPr>
              <a:t>利用率調査および</a:t>
            </a:r>
            <a:r>
              <a:rPr kumimoji="1" lang="en-US" altLang="ja-JP" sz="2200" b="1" i="0" u="none" strike="noStrike" kern="1200" cap="none" spc="0" normalizeH="0" baseline="0" noProof="0" dirty="0">
                <a:ln>
                  <a:noFill/>
                </a:ln>
                <a:solidFill>
                  <a:prstClr val="black"/>
                </a:solidFill>
                <a:effectLst/>
                <a:uLnTx/>
                <a:uFillTx/>
                <a:latin typeface="ＭＳ Ｐゴシック"/>
                <a:ea typeface="ＭＳ Ｐゴシック"/>
                <a:cs typeface="+mn-cs"/>
              </a:rPr>
              <a:t>CI-NET</a:t>
            </a:r>
            <a:r>
              <a:rPr kumimoji="1" lang="ja-JP" altLang="en-US" sz="2200" b="1" i="0" u="none" strike="noStrike" kern="1200" cap="none" spc="0" normalizeH="0" baseline="0" noProof="0" dirty="0">
                <a:ln>
                  <a:noFill/>
                </a:ln>
                <a:solidFill>
                  <a:prstClr val="black"/>
                </a:solidFill>
                <a:effectLst/>
                <a:uLnTx/>
                <a:uFillTx/>
                <a:latin typeface="ＭＳ Ｐゴシック"/>
                <a:ea typeface="ＭＳ Ｐゴシック"/>
                <a:cs typeface="+mn-cs"/>
              </a:rPr>
              <a:t>利用状況調査の実施</a:t>
            </a:r>
            <a:endParaRPr kumimoji="1" lang="en-US" altLang="ja-JP" sz="2200" b="1"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742950" marR="0" lvl="1" indent="-285750" algn="l" defTabSz="914400" rtl="0" eaLnBrk="1" fontAlgn="base" latinLnBrk="0" hangingPunct="1">
              <a:lnSpc>
                <a:spcPct val="100000"/>
              </a:lnSpc>
              <a:spcBef>
                <a:spcPts val="600"/>
              </a:spcBef>
              <a:spcAft>
                <a:spcPct val="0"/>
              </a:spcAft>
              <a:buClrTx/>
              <a:buSzTx/>
              <a:buFont typeface="Wingdings" panose="05000000000000000000" pitchFamily="2" charset="2"/>
              <a:buChar char="l"/>
              <a:tabLst/>
              <a:defRPr/>
            </a:pPr>
            <a:r>
              <a:rPr kumimoji="1" lang="en-US" altLang="ja-JP" sz="2200" b="0" i="0" u="none" strike="noStrike" kern="1200" cap="none" spc="0" normalizeH="0" baseline="0" noProof="0" dirty="0">
                <a:ln>
                  <a:noFill/>
                </a:ln>
                <a:solidFill>
                  <a:prstClr val="black"/>
                </a:solidFill>
                <a:effectLst/>
                <a:uLnTx/>
                <a:uFillTx/>
                <a:latin typeface="ＭＳ Ｐゴシック"/>
                <a:ea typeface="ＭＳ Ｐゴシック"/>
                <a:cs typeface="+mn-cs"/>
              </a:rPr>
              <a:t>CI-NET</a:t>
            </a:r>
            <a:r>
              <a:rPr kumimoji="1" lang="ja-JP" altLang="en-US" sz="2200" b="0" i="0" u="none" strike="noStrike" kern="1200" cap="none" spc="0" normalizeH="0" baseline="0" noProof="0" dirty="0">
                <a:ln>
                  <a:noFill/>
                </a:ln>
                <a:solidFill>
                  <a:prstClr val="black"/>
                </a:solidFill>
                <a:effectLst/>
                <a:uLnTx/>
                <a:uFillTx/>
                <a:latin typeface="ＭＳ Ｐゴシック"/>
                <a:ea typeface="ＭＳ Ｐゴシック"/>
                <a:cs typeface="+mn-cs"/>
              </a:rPr>
              <a:t>利用率調査</a:t>
            </a:r>
            <a:endParaRPr kumimoji="1" lang="en-US" altLang="ja-JP" sz="22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800" b="0" i="0" u="none" strike="noStrike" kern="100" cap="none" spc="0" normalizeH="0" baseline="0" noProof="0" dirty="0">
                <a:ln>
                  <a:noFill/>
                </a:ln>
                <a:solidFill>
                  <a:prstClr val="black"/>
                </a:solidFill>
                <a:effectLst/>
                <a:uLnTx/>
                <a:uFillTx/>
                <a:latin typeface="Century" panose="02040604050505020304" pitchFamily="18" charset="0"/>
                <a:ea typeface="ＭＳ 明朝" panose="02020609040205080304" pitchFamily="17" charset="-128"/>
                <a:cs typeface="Times New Roman" panose="02020603050405020304" pitchFamily="18" charset="0"/>
              </a:rPr>
              <a:t>　</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CI-NET</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導入済みの発注側企業</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に対し、</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2023</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年度の</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CI-NET</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利用率の実績を</a:t>
            </a:r>
            <a:endPar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　</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調査・分析し、今後の普及展開</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の参考にした</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a:t>
            </a:r>
            <a:endPar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　また、</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調査は回答に偏りが生じないよう</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企業</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規模</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ごとに複数企業を</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調査</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対象</a:t>
            </a:r>
            <a:endPar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　とした</a:t>
            </a:r>
            <a:r>
              <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対象企業</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61</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社、回答企業</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40</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社、回収率</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65.6</a:t>
            </a:r>
            <a:r>
              <a:rPr kumimoji="1" lang="ja-JP" altLang="en-US"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a:t>
            </a:r>
            <a:r>
              <a:rPr kumimoji="1" lang="en-US"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rPr>
              <a:t>)</a:t>
            </a:r>
            <a:endParaRPr kumimoji="1" lang="ja-JP" altLang="ja-JP" sz="1800" b="0" i="0" u="none" strike="noStrike" kern="100" cap="none" spc="0" normalizeH="0" baseline="0" noProof="0" dirty="0">
              <a:ln>
                <a:noFill/>
              </a:ln>
              <a:solidFill>
                <a:prstClr val="black"/>
              </a:solidFill>
              <a:effectLst/>
              <a:uLnTx/>
              <a:uFillTx/>
              <a:latin typeface="ＭＳ Ｐゴシック"/>
              <a:ea typeface="ＭＳ Ｐゴシック"/>
              <a:cs typeface="Times New Roman" panose="02020603050405020304" pitchFamily="18" charset="0"/>
            </a:endParaRPr>
          </a:p>
          <a:p>
            <a:pPr marL="457200" marR="0" lvl="1" indent="0" algn="l" defTabSz="914400" rtl="0" eaLnBrk="1" fontAlgn="base" latinLnBrk="0" hangingPunct="1">
              <a:lnSpc>
                <a:spcPts val="800"/>
              </a:lnSpc>
              <a:spcBef>
                <a:spcPts val="600"/>
              </a:spcBef>
              <a:spcAft>
                <a:spcPct val="0"/>
              </a:spcAft>
              <a:buClrTx/>
              <a:buSzTx/>
              <a:buFont typeface="Wingdings" pitchFamily="2" charset="2"/>
              <a:buNone/>
              <a:tabLst/>
              <a:defRPr/>
            </a:pPr>
            <a:endParaRPr kumimoji="1" lang="en-US" altLang="ja-JP" sz="9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利用率は全体的に微増しているが、</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特に出来高業務の利用率が、増加</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傾向にある。</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大手企業は利用率が高止まりして</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いるが、中堅企業、地場企業等は、</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増加している。</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出来高業務の普及促進策の成果</a:t>
            </a:r>
            <a:endParaRPr kumimoji="1" lang="en-US" altLang="ja-JP" sz="1600" b="0" i="0" u="none" strike="noStrike" kern="1200" cap="none" spc="0" normalizeH="0" baseline="0" noProof="0" dirty="0">
              <a:ln>
                <a:noFill/>
              </a:ln>
              <a:solidFill>
                <a:prstClr val="black"/>
              </a:solidFill>
              <a:effectLst/>
              <a:uLnTx/>
              <a:uFillTx/>
              <a:latin typeface="ＭＳ Ｐゴシック"/>
              <a:ea typeface="ＭＳ Ｐゴシック"/>
              <a:cs typeface="+mn-cs"/>
            </a:endParaRPr>
          </a:p>
          <a:p>
            <a:pPr marL="457200" marR="0" lvl="1" indent="0" algn="l" defTabSz="914400" rtl="0" eaLnBrk="1" fontAlgn="base" latinLnBrk="0" hangingPunct="1">
              <a:lnSpc>
                <a:spcPct val="100000"/>
              </a:lnSpc>
              <a:spcBef>
                <a:spcPts val="600"/>
              </a:spcBef>
              <a:spcAft>
                <a:spcPct val="0"/>
              </a:spcAft>
              <a:buClrTx/>
              <a:buSzTx/>
              <a:buFont typeface="Wingdings" pitchFamily="2" charset="2"/>
              <a:buNone/>
              <a:tabLst/>
              <a:defRPr/>
            </a:pPr>
            <a:r>
              <a:rPr kumimoji="1" lang="ja-JP" altLang="en-US" sz="1600" b="0" i="0" u="none" strike="noStrike" kern="1200" cap="none" spc="0" normalizeH="0" baseline="0" noProof="0" dirty="0">
                <a:ln>
                  <a:noFill/>
                </a:ln>
                <a:solidFill>
                  <a:prstClr val="black"/>
                </a:solidFill>
                <a:effectLst/>
                <a:uLnTx/>
                <a:uFillTx/>
                <a:latin typeface="ＭＳ Ｐゴシック"/>
                <a:ea typeface="ＭＳ Ｐゴシック"/>
                <a:cs typeface="+mn-cs"/>
              </a:rPr>
              <a:t>が表れている。</a:t>
            </a:r>
            <a:r>
              <a:rPr kumimoji="1" lang="ja-JP" altLang="en-US" sz="16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　</a:t>
            </a:r>
            <a:r>
              <a:rPr kumimoji="1" lang="ja-JP" altLang="en-US" sz="10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　　　　　　　　　　　　　　　　　　　　　　　　　　　　　　　</a:t>
            </a:r>
            <a:endParaRPr kumimoji="1" lang="en-US" altLang="ja-JP" sz="10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endParaRPr>
          </a:p>
          <a:p>
            <a:pPr marL="457200" marR="0" lvl="1" indent="0" algn="l" defTabSz="914400" rtl="0" eaLnBrk="1" fontAlgn="base" latinLnBrk="0" hangingPunct="1">
              <a:lnSpc>
                <a:spcPts val="1300"/>
              </a:lnSpc>
              <a:spcBef>
                <a:spcPts val="600"/>
              </a:spcBef>
              <a:spcAft>
                <a:spcPct val="0"/>
              </a:spcAft>
              <a:buClrTx/>
              <a:buSzTx/>
              <a:buFont typeface="Wingdings" pitchFamily="2" charset="2"/>
              <a:buNone/>
              <a:tabLst/>
              <a:defRPr/>
            </a:pPr>
            <a:r>
              <a:rPr kumimoji="1" lang="ja-JP" altLang="en-US" sz="14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　　　　　　　　　　　　　　　　　　　　　　　　　　　　　　　　　　　</a:t>
            </a:r>
            <a:endParaRPr kumimoji="1" lang="en-US" altLang="ja-JP" sz="14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endParaRPr>
          </a:p>
          <a:p>
            <a:pPr marL="457200" marR="0" lvl="1" indent="0" algn="l" defTabSz="914400" rtl="0" eaLnBrk="1" fontAlgn="base" latinLnBrk="0" hangingPunct="1">
              <a:lnSpc>
                <a:spcPts val="1300"/>
              </a:lnSpc>
              <a:spcBef>
                <a:spcPts val="600"/>
              </a:spcBef>
              <a:spcAft>
                <a:spcPct val="0"/>
              </a:spcAft>
              <a:buClrTx/>
              <a:buSzTx/>
              <a:buFont typeface="Wingdings" pitchFamily="2" charset="2"/>
              <a:buNone/>
              <a:tabLst/>
              <a:defRPr/>
            </a:pPr>
            <a:r>
              <a:rPr kumimoji="1" lang="ja-JP" altLang="en-US" sz="14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　　　　　　　　　　　　　　　　　　　　　　　　　　　　　　　　　　</a:t>
            </a:r>
            <a:r>
              <a:rPr kumimoji="1" lang="ja-JP" altLang="ja-JP"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出来高件</a:t>
            </a:r>
            <a:r>
              <a:rPr kumimoji="1" lang="ja-JP" altLang="en-US"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数の総</a:t>
            </a:r>
            <a:r>
              <a:rPr kumimoji="1" lang="ja-JP" altLang="ja-JP"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数と</a:t>
            </a:r>
            <a:r>
              <a:rPr kumimoji="1" lang="en-US" altLang="ja-JP"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CI-NET</a:t>
            </a:r>
            <a:r>
              <a:rPr kumimoji="1" lang="ja-JP" altLang="en-US"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を利用した</a:t>
            </a:r>
            <a:r>
              <a:rPr kumimoji="1" lang="ja-JP" altLang="ja-JP" sz="1200" b="0" i="0" u="none" strike="noStrike" kern="100" cap="none" spc="0" normalizeH="0" baseline="0" noProof="0" dirty="0">
                <a:ln>
                  <a:noFill/>
                </a:ln>
                <a:solidFill>
                  <a:prstClr val="black"/>
                </a:solidFill>
                <a:effectLst/>
                <a:uLnTx/>
                <a:uFillTx/>
                <a:latin typeface="ＭＳ Ｐゴシック"/>
                <a:ea typeface="ＭＳ Ｐゴシック"/>
                <a:cs typeface="Arial" panose="020B0604020202020204" pitchFamily="34" charset="0"/>
              </a:rPr>
              <a:t>出来高件数率の対比</a:t>
            </a:r>
            <a:endParaRPr kumimoji="1" lang="en-US" altLang="ja-JP" sz="1200" b="0" i="0" u="none" strike="noStrike" kern="1200" cap="none" spc="0" normalizeH="0" baseline="0" noProof="0" dirty="0">
              <a:ln>
                <a:noFill/>
              </a:ln>
              <a:solidFill>
                <a:prstClr val="black"/>
              </a:solidFill>
              <a:effectLst/>
              <a:uLnTx/>
              <a:uFillTx/>
              <a:latin typeface="ＭＳ Ｐゴシック"/>
              <a:ea typeface="ＭＳ Ｐゴシック"/>
              <a:cs typeface="+mn-cs"/>
            </a:endParaRPr>
          </a:p>
        </p:txBody>
      </p:sp>
      <p:pic>
        <p:nvPicPr>
          <p:cNvPr id="2" name="図 1">
            <a:extLst>
              <a:ext uri="{FF2B5EF4-FFF2-40B4-BE49-F238E27FC236}">
                <a16:creationId xmlns:a16="http://schemas.microsoft.com/office/drawing/2014/main" id="{C8D66B72-BAB1-9772-1ACA-0BA37276B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0952" y="3140968"/>
            <a:ext cx="4536504" cy="2828146"/>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2">
            <a:extLst>
              <a:ext uri="{FF2B5EF4-FFF2-40B4-BE49-F238E27FC236}">
                <a16:creationId xmlns:a16="http://schemas.microsoft.com/office/drawing/2014/main" id="{839C4518-F26F-E886-DCFE-C226D10E86FF}"/>
              </a:ext>
            </a:extLst>
          </p:cNvPr>
          <p:cNvSpPr>
            <a:spLocks noGrp="1"/>
          </p:cNvSpPr>
          <p:nvPr>
            <p:ph type="sldNum" sz="quarter" idx="12"/>
          </p:nvPr>
        </p:nvSpPr>
        <p:spPr>
          <a:xfrm>
            <a:off x="7099300" y="6243638"/>
            <a:ext cx="2311400" cy="457200"/>
          </a:xfrm>
          <a:noFill/>
        </p:spPr>
        <p:txBody>
          <a:bodyPr/>
          <a:lstStyle>
            <a:lvl1pPr algn="l" eaLnBrk="0" hangingPunct="0">
              <a:spcBef>
                <a:spcPct val="20000"/>
              </a:spcBef>
              <a:buClr>
                <a:schemeClr val="accent1"/>
              </a:buClr>
              <a:buSzPct val="65000"/>
              <a:buFont typeface="Wingdings" pitchFamily="2" charset="2"/>
              <a:buChar char="n"/>
              <a:defRPr kumimoji="1" sz="3000">
                <a:solidFill>
                  <a:schemeClr val="tx1"/>
                </a:solidFill>
                <a:latin typeface="Arial" charset="0"/>
                <a:ea typeface="ＭＳ Ｐゴシック" charset="-128"/>
              </a:defRPr>
            </a:lvl1pPr>
            <a:lvl2pPr marL="742950" indent="-285750" algn="l" eaLnBrk="0" hangingPunct="0">
              <a:spcBef>
                <a:spcPct val="20000"/>
              </a:spcBef>
              <a:buClr>
                <a:schemeClr val="accent2"/>
              </a:buClr>
              <a:buSzPct val="60000"/>
              <a:buFont typeface="Wingdings" pitchFamily="2" charset="2"/>
              <a:buChar char="q"/>
              <a:defRPr kumimoji="1" sz="2600">
                <a:solidFill>
                  <a:schemeClr val="tx1"/>
                </a:solidFill>
                <a:latin typeface="Arial" charset="0"/>
                <a:ea typeface="ＭＳ Ｐゴシック" charset="-128"/>
              </a:defRPr>
            </a:lvl2pPr>
            <a:lvl3pPr marL="1143000" indent="-228600" algn="l" eaLnBrk="0" hangingPunct="0">
              <a:spcBef>
                <a:spcPct val="20000"/>
              </a:spcBef>
              <a:buClr>
                <a:schemeClr val="accent1"/>
              </a:buClr>
              <a:buSzPct val="65000"/>
              <a:buFont typeface="Wingdings" pitchFamily="2" charset="2"/>
              <a:buChar char="n"/>
              <a:defRPr kumimoji="1" sz="2200">
                <a:solidFill>
                  <a:schemeClr val="tx1"/>
                </a:solidFill>
                <a:latin typeface="Arial" charset="0"/>
                <a:ea typeface="ＭＳ Ｐゴシック" charset="-128"/>
              </a:defRPr>
            </a:lvl3pPr>
            <a:lvl4pPr marL="1600200" indent="-228600" algn="l" eaLnBrk="0" hangingPunct="0">
              <a:spcBef>
                <a:spcPct val="20000"/>
              </a:spcBef>
              <a:buClr>
                <a:schemeClr val="accent2"/>
              </a:buClr>
              <a:buSzPct val="70000"/>
              <a:buFont typeface="Wingdings" pitchFamily="2" charset="2"/>
              <a:buChar char="q"/>
              <a:defRPr kumimoji="1" sz="2000">
                <a:solidFill>
                  <a:schemeClr val="tx1"/>
                </a:solidFill>
                <a:latin typeface="Arial" charset="0"/>
                <a:ea typeface="ＭＳ Ｐゴシック" charset="-128"/>
              </a:defRPr>
            </a:lvl4pPr>
            <a:lvl5pPr marL="2057400" indent="-228600" algn="l" eaLnBrk="0" hangingPunct="0">
              <a:spcBef>
                <a:spcPct val="20000"/>
              </a:spcBef>
              <a:buClr>
                <a:schemeClr val="accent1"/>
              </a:buClr>
              <a:buSzPct val="75000"/>
              <a:buFont typeface="Wingdings" pitchFamily="2" charset="2"/>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kumimoji="1" sz="2000">
                <a:solidFill>
                  <a:schemeClr val="tx1"/>
                </a:solidFill>
                <a:latin typeface="Arial" charset="0"/>
                <a:ea typeface="ＭＳ Ｐゴシック" charset="-128"/>
              </a:defRPr>
            </a:lvl9pPr>
          </a:lstStyle>
          <a:p>
            <a:pPr algn="r" eaLnBrk="1" hangingPunct="1">
              <a:spcBef>
                <a:spcPct val="0"/>
              </a:spcBef>
              <a:buClrTx/>
              <a:buSzTx/>
              <a:buFontTx/>
              <a:buNone/>
            </a:pPr>
            <a:fld id="{A027A570-3420-46CE-B58C-D0BA82422A50}" type="slidenum">
              <a:rPr kumimoji="0" lang="en-US" altLang="ja-JP" sz="2400" smtClean="0">
                <a:solidFill>
                  <a:prstClr val="black"/>
                </a:solidFill>
                <a:latin typeface="Century" pitchFamily="18" charset="0"/>
              </a:rPr>
              <a:pPr algn="r" eaLnBrk="1" hangingPunct="1">
                <a:spcBef>
                  <a:spcPct val="0"/>
                </a:spcBef>
                <a:buClrTx/>
                <a:buSzTx/>
                <a:buFontTx/>
                <a:buNone/>
              </a:pPr>
              <a:t>9</a:t>
            </a:fld>
            <a:endParaRPr kumimoji="0" lang="en-US" altLang="ja-JP" sz="2400" dirty="0">
              <a:solidFill>
                <a:prstClr val="black"/>
              </a:solidFill>
              <a:latin typeface="Century" pitchFamily="18" charset="0"/>
            </a:endParaRPr>
          </a:p>
        </p:txBody>
      </p:sp>
    </p:spTree>
    <p:extLst>
      <p:ext uri="{BB962C8B-B14F-4D97-AF65-F5344CB8AC3E}">
        <p14:creationId xmlns:p14="http://schemas.microsoft.com/office/powerpoint/2010/main" val="555542180"/>
      </p:ext>
    </p:extLst>
  </p:cSld>
  <p:clrMapOvr>
    <a:masterClrMapping/>
  </p:clrMapOvr>
</p:sld>
</file>

<file path=ppt/theme/theme1.xml><?xml version="1.0" encoding="utf-8"?>
<a:theme xmlns:a="http://schemas.openxmlformats.org/drawingml/2006/main" name="Edge">
  <a:themeElements>
    <a:clrScheme name="エレメント">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dge">
      <a:majorFont>
        <a:latin typeface="Garamond"/>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84033c2b-00f7-40c7-8f48-15b44c4f841c}" enabled="1" method="Privileged" siteId="{615d96c1-231f-40d5-b2ef-46a3c20be1f2}" removed="0"/>
</clbl:labelList>
</file>

<file path=docProps/app.xml><?xml version="1.0" encoding="utf-8"?>
<Properties xmlns="http://schemas.openxmlformats.org/officeDocument/2006/extended-properties" xmlns:vt="http://schemas.openxmlformats.org/officeDocument/2006/docPropsVTypes">
  <Template>Edge</Template>
  <TotalTime>12140</TotalTime>
  <Words>5521</Words>
  <Application>Microsoft Office PowerPoint</Application>
  <PresentationFormat>A4 210 x 297 mm</PresentationFormat>
  <Paragraphs>745</Paragraphs>
  <Slides>29</Slides>
  <Notes>7</Notes>
  <HiddenSlides>0</HiddenSlides>
  <MMClips>0</MMClips>
  <ScaleCrop>false</ScaleCrop>
  <HeadingPairs>
    <vt:vector size="6" baseType="variant">
      <vt:variant>
        <vt:lpstr>使用されているフォント</vt:lpstr>
      </vt:variant>
      <vt:variant>
        <vt:i4>11</vt:i4>
      </vt:variant>
      <vt:variant>
        <vt:lpstr>テーマ</vt:lpstr>
      </vt:variant>
      <vt:variant>
        <vt:i4>2</vt:i4>
      </vt:variant>
      <vt:variant>
        <vt:lpstr>スライド タイトル</vt:lpstr>
      </vt:variant>
      <vt:variant>
        <vt:i4>29</vt:i4>
      </vt:variant>
    </vt:vector>
  </HeadingPairs>
  <TitlesOfParts>
    <vt:vector size="42" baseType="lpstr">
      <vt:lpstr>BIZ UDPゴシック</vt:lpstr>
      <vt:lpstr>Meiryo UI</vt:lpstr>
      <vt:lpstr>ＭＳ Ｐゴシック</vt:lpstr>
      <vt:lpstr>ＭＳ Ｐゴシック 本文</vt:lpstr>
      <vt:lpstr>游ゴシック</vt:lpstr>
      <vt:lpstr>游ゴシック Light</vt:lpstr>
      <vt:lpstr>游明朝</vt:lpstr>
      <vt:lpstr>Arial</vt:lpstr>
      <vt:lpstr>Century</vt:lpstr>
      <vt:lpstr>Garamond</vt:lpstr>
      <vt:lpstr>Wingdings</vt:lpstr>
      <vt:lpstr>Edge</vt:lpstr>
      <vt:lpstr>1_Office テーマ</vt:lpstr>
      <vt:lpstr>２０２４年度 情報化評議会 活動報告</vt:lpstr>
      <vt:lpstr>２０２４年度活動の概要</vt:lpstr>
      <vt:lpstr>普及委員会の活動(1/14)</vt:lpstr>
      <vt:lpstr>普及委員会の活動(2/14)</vt:lpstr>
      <vt:lpstr>普及委員会の活動概要(3/14)</vt:lpstr>
      <vt:lpstr>普及委員会の活動概要(4/14)</vt:lpstr>
      <vt:lpstr>普及委員会の活動概要(5/14)</vt:lpstr>
      <vt:lpstr>普及委員会の活動概要(6/14)</vt:lpstr>
      <vt:lpstr>普及委員会の活動概要(7/14)</vt:lpstr>
      <vt:lpstr>普及委員会の活動概要(8/14)</vt:lpstr>
      <vt:lpstr>普及委員会の活動概要(9/14)</vt:lpstr>
      <vt:lpstr>普及委員会の活動概要(10/14)</vt:lpstr>
      <vt:lpstr>普及委員会の活動概要(11/14)</vt:lpstr>
      <vt:lpstr>普及委員会の活動概要(12/14)</vt:lpstr>
      <vt:lpstr>PowerPoint プレゼンテーション</vt:lpstr>
      <vt:lpstr>普及委員会の活動概要(14/14)</vt:lpstr>
      <vt:lpstr>標準委員会の活動(1/13)</vt:lpstr>
      <vt:lpstr>標準委員会の活動(2/13)</vt:lpstr>
      <vt:lpstr>標準委員会の活動(3/13)</vt:lpstr>
      <vt:lpstr>標準委員会の活動(4/13)</vt:lpstr>
      <vt:lpstr>標準委員会の活動(5/13)</vt:lpstr>
      <vt:lpstr>標準委員会の活動(6/13)</vt:lpstr>
      <vt:lpstr>標準委員会の活動(7/13)</vt:lpstr>
      <vt:lpstr>標準委員会の活動(8/13)</vt:lpstr>
      <vt:lpstr>標準委員会の活動(9/13)</vt:lpstr>
      <vt:lpstr>標準委員会の活動(10/13)</vt:lpstr>
      <vt:lpstr>標準委員会の活動(11/13)</vt:lpstr>
      <vt:lpstr>標準委員会の活動(12/13)</vt:lpstr>
      <vt:lpstr>標準委員会の活動(13/13)</vt:lpstr>
    </vt:vector>
  </TitlesOfParts>
  <Company>（財）建設業振興基金</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okazaki</dc:creator>
  <cp:lastModifiedBy>今西 櫻花</cp:lastModifiedBy>
  <cp:revision>1357</cp:revision>
  <cp:lastPrinted>2025-04-03T01:50:19Z</cp:lastPrinted>
  <dcterms:created xsi:type="dcterms:W3CDTF">2008-05-01T00:34:58Z</dcterms:created>
  <dcterms:modified xsi:type="dcterms:W3CDTF">2025-04-09T04:47:07Z</dcterms:modified>
</cp:coreProperties>
</file>