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62" r:id="rId3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26" autoAdjust="0"/>
    <p:restoredTop sz="94660"/>
  </p:normalViewPr>
  <p:slideViewPr>
    <p:cSldViewPr snapToObjects="1">
      <p:cViewPr varScale="1">
        <p:scale>
          <a:sx n="113" d="100"/>
          <a:sy n="113" d="100"/>
        </p:scale>
        <p:origin x="481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306F3-1449-4778-8239-E2BBAC1F0074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DE3D7-8FBF-4189-AF88-47D25A688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48109E-873E-4A6F-A419-CDF5734AB79D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DFF57-4AFA-45EE-B074-4176EFC67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9F97-77B5-4E76-A068-CA9AA67B9FDF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015-0513-4FFF-90E7-ECAF4ED16170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1A8B-E52D-45B5-815A-05662E87E540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BB0E-8B62-4D03-9D8D-985FD4CE035F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B7F7-D0B7-4745-AC97-2B89B2909408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2F57-199A-4D4F-9798-977DF3C0DB29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4E3C-819A-4603-8456-D291427CA6A7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F023-75AB-41A6-A8EF-5C127AEFE282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84F85-8C77-4A6C-A590-9DEC7169CFFD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015-0513-4FFF-90E7-ECAF4ED16170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2954-23CA-4FD1-AFEE-8314430E3251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5015-0513-4FFF-90E7-ECAF4ED16170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275624" y="1290028"/>
            <a:ext cx="5475726" cy="5946342"/>
            <a:chOff x="1121714" y="2087656"/>
            <a:chExt cx="3348466" cy="3636253"/>
          </a:xfrm>
        </p:grpSpPr>
        <p:sp>
          <p:nvSpPr>
            <p:cNvPr id="586" name="四角形: 角を丸くする 585"/>
            <p:cNvSpPr/>
            <p:nvPr/>
          </p:nvSpPr>
          <p:spPr>
            <a:xfrm>
              <a:off x="1121714" y="2087656"/>
              <a:ext cx="1156840" cy="1404195"/>
            </a:xfrm>
            <a:prstGeom prst="roundRect">
              <a:avLst>
                <a:gd name="adj" fmla="val 836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r>
                <a:rPr lang="ja-JP" altLang="en-US" sz="600" dirty="0">
                  <a:solidFill>
                    <a:schemeClr val="tx1"/>
                  </a:solidFill>
                </a:rPr>
                <a:t>税抜き累積額査定</a:t>
              </a:r>
            </a:p>
          </p:txBody>
        </p:sp>
        <p:sp>
          <p:nvSpPr>
            <p:cNvPr id="587" name="四角形: 角を丸くする 586"/>
            <p:cNvSpPr/>
            <p:nvPr/>
          </p:nvSpPr>
          <p:spPr>
            <a:xfrm>
              <a:off x="3011977" y="2087656"/>
              <a:ext cx="1458203" cy="1782248"/>
            </a:xfrm>
            <a:prstGeom prst="roundRect">
              <a:avLst>
                <a:gd name="adj" fmla="val 836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r"/>
              <a:r>
                <a:rPr lang="ja-JP" altLang="en-US" sz="600" dirty="0">
                  <a:solidFill>
                    <a:schemeClr val="tx1"/>
                  </a:solidFill>
                </a:rPr>
                <a:t>税込累積額査定</a:t>
              </a:r>
            </a:p>
          </p:txBody>
        </p:sp>
        <p:sp>
          <p:nvSpPr>
            <p:cNvPr id="588" name="四角形: 角を丸くする 587"/>
            <p:cNvSpPr/>
            <p:nvPr/>
          </p:nvSpPr>
          <p:spPr>
            <a:xfrm>
              <a:off x="3011976" y="3977920"/>
              <a:ext cx="1458202" cy="1557566"/>
            </a:xfrm>
            <a:prstGeom prst="roundRect">
              <a:avLst>
                <a:gd name="adj" fmla="val 836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r"/>
              <a:r>
                <a:rPr lang="ja-JP" altLang="en-US" sz="600" dirty="0">
                  <a:solidFill>
                    <a:schemeClr val="tx1"/>
                  </a:solidFill>
                </a:rPr>
                <a:t>税込当月請求額査定</a:t>
              </a:r>
            </a:p>
          </p:txBody>
        </p:sp>
        <p:sp>
          <p:nvSpPr>
            <p:cNvPr id="589" name="正方形/長方形 588"/>
            <p:cNvSpPr/>
            <p:nvPr/>
          </p:nvSpPr>
          <p:spPr>
            <a:xfrm>
              <a:off x="3163113" y="2214724"/>
              <a:ext cx="1047916" cy="194609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[1153]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税込今回迄累積出来高金額計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cxnSp>
          <p:nvCxnSpPr>
            <p:cNvPr id="590" name="直線矢印コネクタ 589"/>
            <p:cNvCxnSpPr>
              <a:stCxn id="589" idx="2"/>
              <a:endCxn id="607" idx="0"/>
            </p:cNvCxnSpPr>
            <p:nvPr/>
          </p:nvCxnSpPr>
          <p:spPr>
            <a:xfrm>
              <a:off x="3687069" y="2409334"/>
              <a:ext cx="0" cy="20069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1" name="正方形/長方形 590"/>
            <p:cNvSpPr/>
            <p:nvPr/>
          </p:nvSpPr>
          <p:spPr>
            <a:xfrm>
              <a:off x="3444035" y="2465708"/>
              <a:ext cx="486068" cy="86594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調整額</a:t>
              </a:r>
              <a:r>
                <a:rPr lang="en-US" altLang="ja-JP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([1341])</a:t>
              </a:r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加算</a:t>
              </a:r>
              <a:endParaRPr lang="en-US" altLang="zh-TW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592" name="楕円 591"/>
            <p:cNvSpPr/>
            <p:nvPr/>
          </p:nvSpPr>
          <p:spPr>
            <a:xfrm>
              <a:off x="2363887" y="2195468"/>
              <a:ext cx="564856" cy="3458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b"/>
            <a:lstStyle/>
            <a:p>
              <a:pPr algn="ctr"/>
              <a:r>
                <a:rPr lang="en-US" altLang="ja-JP" sz="675" dirty="0">
                  <a:solidFill>
                    <a:schemeClr val="tx1"/>
                  </a:solidFill>
                </a:rPr>
                <a:t>D</a:t>
              </a:r>
              <a:r>
                <a:rPr lang="ja-JP" altLang="en-US" sz="675" dirty="0">
                  <a:solidFill>
                    <a:schemeClr val="tx1"/>
                  </a:solidFill>
                </a:rPr>
                <a:t>方式</a:t>
              </a:r>
            </a:p>
          </p:txBody>
        </p:sp>
        <p:cxnSp>
          <p:nvCxnSpPr>
            <p:cNvPr id="593" name="直線矢印コネクタ 592"/>
            <p:cNvCxnSpPr>
              <a:stCxn id="594" idx="3"/>
              <a:endCxn id="589" idx="1"/>
            </p:cNvCxnSpPr>
            <p:nvPr/>
          </p:nvCxnSpPr>
          <p:spPr>
            <a:xfrm>
              <a:off x="2214400" y="2312027"/>
              <a:ext cx="9487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4" name="正方形/長方形 593"/>
            <p:cNvSpPr/>
            <p:nvPr/>
          </p:nvSpPr>
          <p:spPr>
            <a:xfrm>
              <a:off x="1166484" y="2214724"/>
              <a:ext cx="1047916" cy="194609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[1109]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今回迄累積出来高金額計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595" name="正方形/長方形 594"/>
            <p:cNvSpPr/>
            <p:nvPr/>
          </p:nvSpPr>
          <p:spPr>
            <a:xfrm>
              <a:off x="2452492" y="2269180"/>
              <a:ext cx="394996" cy="86594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消費税額加算</a:t>
              </a:r>
              <a:endParaRPr lang="en-US" altLang="zh-TW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596" name="四角形: 角を丸くする 595"/>
            <p:cNvSpPr/>
            <p:nvPr/>
          </p:nvSpPr>
          <p:spPr>
            <a:xfrm>
              <a:off x="1123763" y="3618919"/>
              <a:ext cx="1432048" cy="1877402"/>
            </a:xfrm>
            <a:prstGeom prst="roundRect">
              <a:avLst>
                <a:gd name="adj" fmla="val 836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r>
                <a:rPr lang="ja-JP" altLang="en-US" sz="600" dirty="0">
                  <a:solidFill>
                    <a:schemeClr val="tx1"/>
                  </a:solidFill>
                </a:rPr>
                <a:t>税抜き当月請求額算定</a:t>
              </a:r>
            </a:p>
          </p:txBody>
        </p:sp>
        <p:cxnSp>
          <p:nvCxnSpPr>
            <p:cNvPr id="597" name="直線矢印コネクタ 596"/>
            <p:cNvCxnSpPr>
              <a:stCxn id="594" idx="2"/>
              <a:endCxn id="617" idx="0"/>
            </p:cNvCxnSpPr>
            <p:nvPr/>
          </p:nvCxnSpPr>
          <p:spPr>
            <a:xfrm flipH="1">
              <a:off x="1688794" y="2409332"/>
              <a:ext cx="1649" cy="1893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8" name="正方形/長方形 597"/>
            <p:cNvSpPr/>
            <p:nvPr/>
          </p:nvSpPr>
          <p:spPr>
            <a:xfrm>
              <a:off x="1445758" y="2467066"/>
              <a:ext cx="486068" cy="86594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調整額</a:t>
              </a:r>
              <a:r>
                <a:rPr lang="en-US" altLang="ja-JP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([1331])</a:t>
              </a:r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加算</a:t>
              </a:r>
              <a:endParaRPr lang="en-US" altLang="zh-TW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00" name="正方形/長方形 599"/>
            <p:cNvSpPr/>
            <p:nvPr/>
          </p:nvSpPr>
          <p:spPr>
            <a:xfrm>
              <a:off x="3791670" y="3075668"/>
              <a:ext cx="520841" cy="28602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[1163]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税込今回迄累積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請求保留金額計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02" name="正方形/長方形 601"/>
            <p:cNvSpPr/>
            <p:nvPr/>
          </p:nvSpPr>
          <p:spPr>
            <a:xfrm>
              <a:off x="3114360" y="3545860"/>
              <a:ext cx="607794" cy="28602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[1160]</a:t>
              </a:r>
            </a:p>
            <a:p>
              <a:pPr algn="ctr"/>
              <a:r>
                <a:rPr lang="zh-TW" altLang="en-US" sz="45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税込今回迄累積</a:t>
              </a:r>
            </a:p>
            <a:p>
              <a:pPr algn="ctr"/>
              <a:r>
                <a:rPr lang="zh-TW" altLang="en-US" sz="45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請求金額計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03" name="正方形/長方形 602"/>
            <p:cNvSpPr/>
            <p:nvPr/>
          </p:nvSpPr>
          <p:spPr>
            <a:xfrm>
              <a:off x="3114360" y="3081158"/>
              <a:ext cx="607794" cy="28602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[1335]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税込今回迄累積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請求金額計</a:t>
              </a:r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</a:t>
              </a:r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調整前</a:t>
              </a:r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)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cxnSp>
          <p:nvCxnSpPr>
            <p:cNvPr id="604" name="コネクタ: カギ線 603"/>
            <p:cNvCxnSpPr>
              <a:stCxn id="607" idx="2"/>
              <a:endCxn id="603" idx="0"/>
            </p:cNvCxnSpPr>
            <p:nvPr/>
          </p:nvCxnSpPr>
          <p:spPr>
            <a:xfrm rot="5400000">
              <a:off x="3414405" y="2808491"/>
              <a:ext cx="276521" cy="268813"/>
            </a:xfrm>
            <a:prstGeom prst="bentConnector3">
              <a:avLst>
                <a:gd name="adj1" fmla="val 63778"/>
              </a:avLst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コネクタ: カギ線 604"/>
            <p:cNvCxnSpPr>
              <a:stCxn id="607" idx="2"/>
              <a:endCxn id="600" idx="0"/>
            </p:cNvCxnSpPr>
            <p:nvPr/>
          </p:nvCxnSpPr>
          <p:spPr>
            <a:xfrm rot="16200000" flipH="1">
              <a:off x="3734065" y="2757641"/>
              <a:ext cx="271031" cy="365019"/>
            </a:xfrm>
            <a:prstGeom prst="bentConnector3">
              <a:avLst>
                <a:gd name="adj1" fmla="val 65229"/>
              </a:avLst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直線矢印コネクタ 605"/>
            <p:cNvCxnSpPr/>
            <p:nvPr/>
          </p:nvCxnSpPr>
          <p:spPr>
            <a:xfrm>
              <a:off x="3687070" y="2778356"/>
              <a:ext cx="0" cy="20069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7" name="正方形/長方形 606"/>
            <p:cNvSpPr/>
            <p:nvPr/>
          </p:nvSpPr>
          <p:spPr>
            <a:xfrm>
              <a:off x="3163113" y="2610027"/>
              <a:ext cx="1047916" cy="194609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[1342]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調整後税込今回迄累積出来高金額計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08" name="正方形/長方形 607"/>
            <p:cNvSpPr/>
            <p:nvPr/>
          </p:nvSpPr>
          <p:spPr>
            <a:xfrm>
              <a:off x="3539077" y="2842357"/>
              <a:ext cx="293804" cy="81567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請求額算定</a:t>
              </a:r>
              <a:endParaRPr lang="en-US" altLang="zh-TW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cxnSp>
          <p:nvCxnSpPr>
            <p:cNvPr id="609" name="直線矢印コネクタ 608"/>
            <p:cNvCxnSpPr>
              <a:stCxn id="603" idx="2"/>
              <a:endCxn id="602" idx="0"/>
            </p:cNvCxnSpPr>
            <p:nvPr/>
          </p:nvCxnSpPr>
          <p:spPr>
            <a:xfrm>
              <a:off x="3418256" y="3367179"/>
              <a:ext cx="0" cy="1786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0" name="正方形/長方形 609"/>
            <p:cNvSpPr/>
            <p:nvPr/>
          </p:nvSpPr>
          <p:spPr>
            <a:xfrm>
              <a:off x="3163112" y="3403423"/>
              <a:ext cx="486068" cy="86594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調整額</a:t>
              </a:r>
              <a:r>
                <a:rPr lang="en-US" altLang="ja-JP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([1343])</a:t>
              </a:r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加算</a:t>
              </a:r>
              <a:endParaRPr lang="en-US" altLang="zh-TW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11" name="正方形/長方形 610"/>
            <p:cNvSpPr/>
            <p:nvPr/>
          </p:nvSpPr>
          <p:spPr>
            <a:xfrm>
              <a:off x="1785215" y="3082889"/>
              <a:ext cx="443711" cy="28602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[1103]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今回迄累積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請求金額計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12" name="正方形/長方形 611"/>
            <p:cNvSpPr/>
            <p:nvPr/>
          </p:nvSpPr>
          <p:spPr>
            <a:xfrm>
              <a:off x="1175721" y="3082888"/>
              <a:ext cx="550661" cy="28602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[1114]</a:t>
              </a:r>
            </a:p>
            <a:p>
              <a:pPr algn="ctr"/>
              <a:r>
                <a:rPr lang="zh-TW" altLang="en-US" sz="45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今回迄累積</a:t>
              </a:r>
            </a:p>
            <a:p>
              <a:pPr algn="ctr"/>
              <a:r>
                <a:rPr lang="zh-TW" altLang="en-US" sz="45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請求保留金額計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cxnSp>
          <p:nvCxnSpPr>
            <p:cNvPr id="613" name="コネクタ: カギ線 612"/>
            <p:cNvCxnSpPr>
              <a:endCxn id="612" idx="0"/>
            </p:cNvCxnSpPr>
            <p:nvPr/>
          </p:nvCxnSpPr>
          <p:spPr>
            <a:xfrm rot="10800000" flipV="1">
              <a:off x="1451053" y="2990448"/>
              <a:ext cx="243373" cy="92440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4" name="コネクタ: カギ線 613"/>
            <p:cNvCxnSpPr>
              <a:endCxn id="611" idx="0"/>
            </p:cNvCxnSpPr>
            <p:nvPr/>
          </p:nvCxnSpPr>
          <p:spPr>
            <a:xfrm>
              <a:off x="1685956" y="2990447"/>
              <a:ext cx="321115" cy="92439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" name="直線矢印コネクタ 614"/>
            <p:cNvCxnSpPr/>
            <p:nvPr/>
          </p:nvCxnSpPr>
          <p:spPr>
            <a:xfrm>
              <a:off x="1691298" y="2789755"/>
              <a:ext cx="0" cy="20069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6" name="正方形/長方形 615"/>
            <p:cNvSpPr/>
            <p:nvPr/>
          </p:nvSpPr>
          <p:spPr>
            <a:xfrm>
              <a:off x="1543304" y="2853755"/>
              <a:ext cx="293804" cy="81567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請求額算定</a:t>
              </a:r>
              <a:endParaRPr lang="en-US" altLang="zh-TW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17" name="正方形/長方形 616"/>
            <p:cNvSpPr/>
            <p:nvPr/>
          </p:nvSpPr>
          <p:spPr>
            <a:xfrm>
              <a:off x="1164834" y="2598646"/>
              <a:ext cx="1047916" cy="194609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[1332]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調整後今回迄累積出来高金額計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cxnSp>
          <p:nvCxnSpPr>
            <p:cNvPr id="618" name="直線矢印コネクタ 617"/>
            <p:cNvCxnSpPr/>
            <p:nvPr/>
          </p:nvCxnSpPr>
          <p:spPr>
            <a:xfrm>
              <a:off x="1903102" y="2887708"/>
              <a:ext cx="1540934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ot"/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" name="正方形/長方形 618"/>
            <p:cNvSpPr/>
            <p:nvPr/>
          </p:nvSpPr>
          <p:spPr>
            <a:xfrm>
              <a:off x="2539499" y="2813605"/>
              <a:ext cx="258105" cy="14820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[1058]</a:t>
              </a:r>
            </a:p>
            <a:p>
              <a:pPr algn="ctr"/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支払率</a:t>
              </a:r>
            </a:p>
          </p:txBody>
        </p:sp>
        <p:sp>
          <p:nvSpPr>
            <p:cNvPr id="620" name="楕円 619"/>
            <p:cNvSpPr/>
            <p:nvPr/>
          </p:nvSpPr>
          <p:spPr>
            <a:xfrm>
              <a:off x="2377812" y="3114850"/>
              <a:ext cx="564856" cy="34587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b"/>
            <a:lstStyle/>
            <a:p>
              <a:pPr algn="ctr"/>
              <a:endParaRPr lang="en-US" altLang="ja-JP" sz="675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675" dirty="0">
                  <a:solidFill>
                    <a:schemeClr val="tx1"/>
                  </a:solidFill>
                </a:rPr>
                <a:t>C</a:t>
              </a:r>
              <a:r>
                <a:rPr lang="ja-JP" altLang="en-US" sz="675" dirty="0">
                  <a:solidFill>
                    <a:schemeClr val="tx1"/>
                  </a:solidFill>
                </a:rPr>
                <a:t>方式</a:t>
              </a:r>
            </a:p>
          </p:txBody>
        </p:sp>
        <p:cxnSp>
          <p:nvCxnSpPr>
            <p:cNvPr id="621" name="直線矢印コネクタ 620"/>
            <p:cNvCxnSpPr>
              <a:stCxn id="611" idx="3"/>
              <a:endCxn id="603" idx="1"/>
            </p:cNvCxnSpPr>
            <p:nvPr/>
          </p:nvCxnSpPr>
          <p:spPr>
            <a:xfrm flipV="1">
              <a:off x="2228925" y="3224168"/>
              <a:ext cx="885436" cy="173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2" name="正方形/長方形 621"/>
            <p:cNvSpPr/>
            <p:nvPr/>
          </p:nvSpPr>
          <p:spPr>
            <a:xfrm>
              <a:off x="2448112" y="3190682"/>
              <a:ext cx="418115" cy="121899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消費税額</a:t>
              </a:r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([1334])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加算</a:t>
              </a:r>
              <a:endParaRPr lang="en-US" altLang="zh-TW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cxnSp>
          <p:nvCxnSpPr>
            <p:cNvPr id="629" name="直線矢印コネクタ 628"/>
            <p:cNvCxnSpPr>
              <a:stCxn id="602" idx="2"/>
              <a:endCxn id="683" idx="0"/>
            </p:cNvCxnSpPr>
            <p:nvPr/>
          </p:nvCxnSpPr>
          <p:spPr>
            <a:xfrm flipH="1">
              <a:off x="3417574" y="3831879"/>
              <a:ext cx="685" cy="14179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0" name="正方形/長方形 629"/>
            <p:cNvSpPr/>
            <p:nvPr/>
          </p:nvSpPr>
          <p:spPr>
            <a:xfrm>
              <a:off x="3253254" y="4458043"/>
              <a:ext cx="328638" cy="148208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請求済額</a:t>
              </a:r>
            </a:p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([1159])</a:t>
              </a:r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差引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38" name="正方形/長方形 637"/>
            <p:cNvSpPr/>
            <p:nvPr/>
          </p:nvSpPr>
          <p:spPr>
            <a:xfrm>
              <a:off x="1269469" y="5555457"/>
              <a:ext cx="419552" cy="14605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675" dirty="0">
                  <a:solidFill>
                    <a:schemeClr val="tx1"/>
                  </a:solidFill>
                  <a:latin typeface="+mn-ea"/>
                </a:rPr>
                <a:t>A</a:t>
              </a:r>
              <a:r>
                <a:rPr lang="ja-JP" altLang="en-US" sz="675" dirty="0">
                  <a:solidFill>
                    <a:schemeClr val="tx1"/>
                  </a:solidFill>
                  <a:latin typeface="+mn-ea"/>
                </a:rPr>
                <a:t>方式</a:t>
              </a:r>
              <a:endParaRPr lang="en-US" altLang="zh-TW" sz="675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39" name="正方形/長方形 638"/>
            <p:cNvSpPr/>
            <p:nvPr/>
          </p:nvSpPr>
          <p:spPr>
            <a:xfrm>
              <a:off x="1175720" y="4846868"/>
              <a:ext cx="606425" cy="14605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[1112]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今回請求金額計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cxnSp>
          <p:nvCxnSpPr>
            <p:cNvPr id="644" name="直線矢印コネクタ 643"/>
            <p:cNvCxnSpPr>
              <a:stCxn id="639" idx="2"/>
              <a:endCxn id="651" idx="0"/>
            </p:cNvCxnSpPr>
            <p:nvPr/>
          </p:nvCxnSpPr>
          <p:spPr>
            <a:xfrm>
              <a:off x="1478932" y="4992918"/>
              <a:ext cx="3068" cy="25977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5" name="正方形/長方形 644"/>
            <p:cNvSpPr/>
            <p:nvPr/>
          </p:nvSpPr>
          <p:spPr>
            <a:xfrm>
              <a:off x="1175720" y="5064859"/>
              <a:ext cx="606425" cy="81114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消費税額</a:t>
              </a:r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([1096])</a:t>
              </a:r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計算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51" name="正方形/長方形 650"/>
            <p:cNvSpPr/>
            <p:nvPr/>
          </p:nvSpPr>
          <p:spPr>
            <a:xfrm>
              <a:off x="1178789" y="5252689"/>
              <a:ext cx="606425" cy="17743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[1097]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最終帳票金額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cxnSp>
          <p:nvCxnSpPr>
            <p:cNvPr id="653" name="直線矢印コネクタ 652"/>
            <p:cNvCxnSpPr>
              <a:endCxn id="639" idx="0"/>
            </p:cNvCxnSpPr>
            <p:nvPr/>
          </p:nvCxnSpPr>
          <p:spPr>
            <a:xfrm>
              <a:off x="1478932" y="3761929"/>
              <a:ext cx="0" cy="108493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4" name="直線矢印コネクタ 653"/>
            <p:cNvCxnSpPr/>
            <p:nvPr/>
          </p:nvCxnSpPr>
          <p:spPr>
            <a:xfrm flipH="1">
              <a:off x="2005612" y="3368908"/>
              <a:ext cx="1" cy="39302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5" name="コネクタ: カギ線 654"/>
            <p:cNvCxnSpPr>
              <a:stCxn id="611" idx="2"/>
            </p:cNvCxnSpPr>
            <p:nvPr/>
          </p:nvCxnSpPr>
          <p:spPr>
            <a:xfrm rot="5400000">
              <a:off x="1548025" y="3302885"/>
              <a:ext cx="393021" cy="525068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0" name="正方形/長方形 659"/>
            <p:cNvSpPr/>
            <p:nvPr/>
          </p:nvSpPr>
          <p:spPr>
            <a:xfrm>
              <a:off x="3115731" y="5577859"/>
              <a:ext cx="606425" cy="14605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675" dirty="0">
                  <a:solidFill>
                    <a:schemeClr val="tx1"/>
                  </a:solidFill>
                  <a:latin typeface="+mn-ea"/>
                </a:rPr>
                <a:t>C</a:t>
              </a:r>
              <a:r>
                <a:rPr lang="ja-JP" altLang="en-US" sz="675" dirty="0">
                  <a:solidFill>
                    <a:schemeClr val="tx1"/>
                  </a:solidFill>
                  <a:latin typeface="+mn-ea"/>
                </a:rPr>
                <a:t>方式、</a:t>
              </a:r>
              <a:r>
                <a:rPr lang="en-US" altLang="ja-JP" sz="675" dirty="0">
                  <a:solidFill>
                    <a:schemeClr val="tx1"/>
                  </a:solidFill>
                  <a:latin typeface="+mn-ea"/>
                </a:rPr>
                <a:t>D</a:t>
              </a:r>
              <a:r>
                <a:rPr lang="ja-JP" altLang="en-US" sz="675" dirty="0">
                  <a:solidFill>
                    <a:schemeClr val="tx1"/>
                  </a:solidFill>
                  <a:latin typeface="+mn-ea"/>
                </a:rPr>
                <a:t>方式</a:t>
              </a:r>
              <a:endParaRPr lang="en-US" altLang="zh-TW" sz="675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61" name="正方形/長方形 660"/>
            <p:cNvSpPr/>
            <p:nvPr/>
          </p:nvSpPr>
          <p:spPr>
            <a:xfrm>
              <a:off x="1918427" y="5555457"/>
              <a:ext cx="419552" cy="14605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675" dirty="0">
                  <a:solidFill>
                    <a:schemeClr val="tx1"/>
                  </a:solidFill>
                  <a:latin typeface="+mn-ea"/>
                </a:rPr>
                <a:t>B</a:t>
              </a:r>
              <a:r>
                <a:rPr lang="ja-JP" altLang="en-US" sz="675" dirty="0">
                  <a:solidFill>
                    <a:schemeClr val="tx1"/>
                  </a:solidFill>
                  <a:latin typeface="+mn-ea"/>
                </a:rPr>
                <a:t>方式</a:t>
              </a:r>
              <a:endParaRPr lang="en-US" altLang="zh-TW" sz="675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62" name="正方形/長方形 661"/>
            <p:cNvSpPr/>
            <p:nvPr/>
          </p:nvSpPr>
          <p:spPr>
            <a:xfrm>
              <a:off x="1824680" y="4842039"/>
              <a:ext cx="606425" cy="14605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[1112]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今回請求金額計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64" name="正方形/長方形 663"/>
            <p:cNvSpPr/>
            <p:nvPr/>
          </p:nvSpPr>
          <p:spPr>
            <a:xfrm>
              <a:off x="1824680" y="4031926"/>
              <a:ext cx="606425" cy="23174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[1361]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今回請求金額計</a:t>
              </a:r>
            </a:p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</a:t>
              </a:r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調整前</a:t>
              </a:r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)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cxnSp>
          <p:nvCxnSpPr>
            <p:cNvPr id="666" name="直線矢印コネクタ 665"/>
            <p:cNvCxnSpPr>
              <a:stCxn id="664" idx="2"/>
              <a:endCxn id="662" idx="0"/>
            </p:cNvCxnSpPr>
            <p:nvPr/>
          </p:nvCxnSpPr>
          <p:spPr>
            <a:xfrm>
              <a:off x="2127890" y="4263667"/>
              <a:ext cx="0" cy="57837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7" name="直線矢印コネクタ 666"/>
            <p:cNvCxnSpPr>
              <a:stCxn id="662" idx="2"/>
              <a:endCxn id="674" idx="0"/>
            </p:cNvCxnSpPr>
            <p:nvPr/>
          </p:nvCxnSpPr>
          <p:spPr>
            <a:xfrm>
              <a:off x="2127892" y="4988089"/>
              <a:ext cx="3068" cy="2617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8" name="正方形/長方形 667"/>
            <p:cNvSpPr/>
            <p:nvPr/>
          </p:nvSpPr>
          <p:spPr>
            <a:xfrm>
              <a:off x="1824680" y="5069791"/>
              <a:ext cx="606425" cy="81114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消費税額</a:t>
              </a:r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([1096])</a:t>
              </a:r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計算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69" name="正方形/長方形 668"/>
            <p:cNvSpPr/>
            <p:nvPr/>
          </p:nvSpPr>
          <p:spPr>
            <a:xfrm>
              <a:off x="1824680" y="4464868"/>
              <a:ext cx="606425" cy="14605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今回請求金額計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調整額</a:t>
              </a:r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([1362])</a:t>
              </a:r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加算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74" name="正方形/長方形 673"/>
            <p:cNvSpPr/>
            <p:nvPr/>
          </p:nvSpPr>
          <p:spPr>
            <a:xfrm>
              <a:off x="1827748" y="5249855"/>
              <a:ext cx="606425" cy="17743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[1097]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最終帳票金額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cxnSp>
          <p:nvCxnSpPr>
            <p:cNvPr id="676" name="直線矢印コネクタ 675"/>
            <p:cNvCxnSpPr>
              <a:stCxn id="688" idx="2"/>
              <a:endCxn id="664" idx="0"/>
            </p:cNvCxnSpPr>
            <p:nvPr/>
          </p:nvCxnSpPr>
          <p:spPr>
            <a:xfrm>
              <a:off x="2126027" y="3944394"/>
              <a:ext cx="1865" cy="8753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9" name="コネクタ: カギ線 678"/>
            <p:cNvCxnSpPr>
              <a:stCxn id="611" idx="2"/>
            </p:cNvCxnSpPr>
            <p:nvPr/>
          </p:nvCxnSpPr>
          <p:spPr>
            <a:xfrm rot="16200000" flipH="1">
              <a:off x="1822608" y="3553372"/>
              <a:ext cx="487883" cy="118957"/>
            </a:xfrm>
            <a:prstGeom prst="bentConnector3">
              <a:avLst>
                <a:gd name="adj1" fmla="val 79935"/>
              </a:avLst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2" name="正方形/長方形 681"/>
            <p:cNvSpPr/>
            <p:nvPr/>
          </p:nvSpPr>
          <p:spPr>
            <a:xfrm>
              <a:off x="1753104" y="2109385"/>
              <a:ext cx="739823" cy="8391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各明細行の</a:t>
              </a:r>
              <a:r>
                <a:rPr lang="en-US" altLang="ja-JP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[1235]</a:t>
              </a:r>
              <a:r>
                <a:rPr lang="ja-JP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は税抜きで、その合計</a:t>
              </a:r>
            </a:p>
          </p:txBody>
        </p:sp>
        <p:sp>
          <p:nvSpPr>
            <p:cNvPr id="683" name="正方形/長方形 682"/>
            <p:cNvSpPr/>
            <p:nvPr/>
          </p:nvSpPr>
          <p:spPr>
            <a:xfrm>
              <a:off x="3114361" y="5249854"/>
              <a:ext cx="606425" cy="17743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[1097]</a:t>
              </a:r>
            </a:p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最終帳票金額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46" name="正方形/長方形 645"/>
            <p:cNvSpPr/>
            <p:nvPr/>
          </p:nvSpPr>
          <p:spPr>
            <a:xfrm>
              <a:off x="1307720" y="4098858"/>
              <a:ext cx="336471" cy="14605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請求済額</a:t>
              </a:r>
            </a:p>
            <a:p>
              <a:pPr algn="ctr"/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([1101])</a:t>
              </a:r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差引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88" name="正方形/長方形 687"/>
            <p:cNvSpPr/>
            <p:nvPr/>
          </p:nvSpPr>
          <p:spPr>
            <a:xfrm>
              <a:off x="1822815" y="3863280"/>
              <a:ext cx="606425" cy="81114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支払済額</a:t>
              </a:r>
              <a:r>
                <a:rPr lang="en-US" altLang="zh-TW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([1323])</a:t>
              </a:r>
              <a:r>
                <a:rPr lang="zh-TW" altLang="en-US" sz="45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差引</a:t>
              </a:r>
              <a:endParaRPr lang="ja-JP" altLang="en-US" sz="4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368958" y="461428"/>
            <a:ext cx="4916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現行</a:t>
            </a:r>
            <a:r>
              <a:rPr kumimoji="1" lang="ja-JP" altLang="en-US" dirty="0"/>
              <a:t>　鑑部分の出来高金額･請求金額算定方法</a:t>
            </a:r>
            <a:endParaRPr kumimoji="1" lang="en-US" altLang="ja-JP" dirty="0"/>
          </a:p>
          <a:p>
            <a:r>
              <a:rPr kumimoji="1" lang="en-US" altLang="ja-JP" dirty="0"/>
              <a:t>CI-NET </a:t>
            </a:r>
            <a:r>
              <a:rPr kumimoji="1" lang="en-US" altLang="ja-JP" dirty="0" err="1"/>
              <a:t>LiteS</a:t>
            </a:r>
            <a:r>
              <a:rPr kumimoji="1" lang="ja-JP" altLang="en-US" dirty="0"/>
              <a:t>実装規約</a:t>
            </a:r>
            <a:r>
              <a:rPr kumimoji="1" lang="en-US" altLang="ja-JP" dirty="0"/>
              <a:t>Ver.2.1ad.7</a:t>
            </a:r>
            <a:r>
              <a:rPr kumimoji="1" lang="ja-JP" altLang="en-US" dirty="0"/>
              <a:t>　</a:t>
            </a:r>
            <a:r>
              <a:rPr kumimoji="1" lang="en-US" altLang="ja-JP" dirty="0"/>
              <a:t>p.330</a:t>
            </a:r>
            <a:r>
              <a:rPr kumimoji="1" lang="ja-JP" altLang="en-US" dirty="0"/>
              <a:t>抜粋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228934" y="116635"/>
            <a:ext cx="54264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latinLnBrk="1"/>
            <a:r>
              <a:rPr lang="en-US" altLang="zh-TW" sz="1100" dirty="0">
                <a:latin typeface="Century" panose="02040604050505020304" pitchFamily="18" charset="0"/>
                <a:ea typeface="ＭＳ 明朝" panose="02020609040205080304" pitchFamily="17" charset="-128"/>
                <a:cs typeface="MoolBoran" panose="020B0604020202020204" pitchFamily="34" charset="0"/>
              </a:rPr>
              <a:t>2020</a:t>
            </a:r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  <a:cs typeface="MoolBoran" panose="020B0604020202020204" pitchFamily="34" charset="0"/>
              </a:rPr>
              <a:t>年度情報化評議会</a:t>
            </a:r>
            <a:r>
              <a:rPr lang="en-US" altLang="zh-TW" sz="1100" dirty="0">
                <a:latin typeface="ＭＳ 明朝" panose="02020609040205080304" pitchFamily="17" charset="-128"/>
                <a:ea typeface="ＭＳ 明朝" panose="02020609040205080304" pitchFamily="17" charset="-128"/>
                <a:cs typeface="MoolBoran" panose="020B0604020202020204" pitchFamily="34" charset="0"/>
              </a:rPr>
              <a:t>(</a:t>
            </a:r>
            <a:r>
              <a:rPr lang="en-US" altLang="zh-TW" sz="1100" dirty="0">
                <a:latin typeface="Century" panose="02040604050505020304" pitchFamily="18" charset="0"/>
                <a:ea typeface="ＭＳ 明朝" panose="02020609040205080304" pitchFamily="17" charset="-128"/>
                <a:cs typeface="MoolBoran" panose="020B0604020202020204" pitchFamily="34" charset="0"/>
              </a:rPr>
              <a:t>CI-NET</a:t>
            </a:r>
            <a:r>
              <a:rPr lang="en-US" altLang="zh-TW" sz="1100" dirty="0">
                <a:latin typeface="ＭＳ 明朝" panose="02020609040205080304" pitchFamily="17" charset="-128"/>
                <a:ea typeface="ＭＳ 明朝" panose="02020609040205080304" pitchFamily="17" charset="-128"/>
                <a:cs typeface="MoolBoran" panose="020B0604020202020204" pitchFamily="34" charset="0"/>
              </a:rPr>
              <a:t>)</a:t>
            </a:r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  <a:cs typeface="MoolBoran" panose="020B0604020202020204" pitchFamily="34" charset="0"/>
              </a:rPr>
              <a:t>　標準委員会　</a:t>
            </a:r>
            <a:r>
              <a:rPr lang="en-US" altLang="zh-TW" sz="1100" dirty="0" err="1">
                <a:latin typeface="Century" panose="02040604050505020304" pitchFamily="18" charset="0"/>
                <a:ea typeface="ＭＳ 明朝" panose="02020609040205080304" pitchFamily="17" charset="-128"/>
                <a:cs typeface="MoolBoran" panose="020B0604020202020204" pitchFamily="34" charset="0"/>
              </a:rPr>
              <a:t>LiteS</a:t>
            </a:r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  <a:cs typeface="MoolBoran" panose="020B0604020202020204" pitchFamily="34" charset="0"/>
              </a:rPr>
              <a:t>規約</a:t>
            </a:r>
            <a:r>
              <a:rPr lang="en-US" altLang="zh-TW" sz="1100" dirty="0">
                <a:latin typeface="Century" panose="02040604050505020304" pitchFamily="18" charset="0"/>
                <a:ea typeface="ＭＳ 明朝" panose="02020609040205080304" pitchFamily="17" charset="-128"/>
                <a:cs typeface="MoolBoran" panose="020B0604020202020204" pitchFamily="34" charset="0"/>
              </a:rPr>
              <a:t>WG</a:t>
            </a:r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  <a:cs typeface="MoolBoran" panose="020B0604020202020204" pitchFamily="34" charset="0"/>
              </a:rPr>
              <a:t>　第</a:t>
            </a:r>
            <a:r>
              <a:rPr lang="en-US" altLang="zh-TW" sz="1100" dirty="0">
                <a:latin typeface="Century" panose="02040604050505020304" pitchFamily="18" charset="0"/>
                <a:ea typeface="ＭＳ 明朝" panose="02020609040205080304" pitchFamily="17" charset="-128"/>
                <a:cs typeface="MoolBoran" panose="020B0604020202020204" pitchFamily="34" charset="0"/>
              </a:rPr>
              <a:t>1</a:t>
            </a:r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  <a:cs typeface="MoolBoran" panose="020B0604020202020204" pitchFamily="34" charset="0"/>
              </a:rPr>
              <a:t>回　資料</a:t>
            </a:r>
            <a:r>
              <a:rPr lang="en-US" altLang="zh-TW" sz="1100" dirty="0">
                <a:latin typeface="Century" panose="02040604050505020304" pitchFamily="18" charset="0"/>
                <a:ea typeface="ＭＳ 明朝" panose="02020609040205080304" pitchFamily="17" charset="-128"/>
                <a:cs typeface="MoolBoran" panose="020B0604020202020204" pitchFamily="34" charset="0"/>
              </a:rPr>
              <a:t>3-</a:t>
            </a:r>
            <a:r>
              <a:rPr lang="en-US" altLang="ja-JP" sz="1100" dirty="0">
                <a:latin typeface="Century" panose="02040604050505020304" pitchFamily="18" charset="0"/>
                <a:ea typeface="ＭＳ 明朝" panose="02020609040205080304" pitchFamily="17" charset="-128"/>
                <a:cs typeface="MoolBoran" panose="020B0604020202020204" pitchFamily="34" charset="0"/>
              </a:rPr>
              <a:t>1b</a:t>
            </a:r>
            <a:endParaRPr lang="en-US" altLang="zh-TW" sz="1100" dirty="0">
              <a:latin typeface="Century" panose="02040604050505020304" pitchFamily="18" charset="0"/>
              <a:ea typeface="ＭＳ 明朝" panose="02020609040205080304" pitchFamily="17" charset="-128"/>
              <a:cs typeface="MoolBoran" panose="020B0604020202020204" pitchFamily="34" charset="0"/>
            </a:endParaRPr>
          </a:p>
          <a:p>
            <a:pPr algn="r" latinLnBrk="1"/>
            <a:r>
              <a:rPr lang="en-US" altLang="zh-TW" sz="1100" dirty="0">
                <a:latin typeface="Century" panose="02040604050505020304" pitchFamily="18" charset="0"/>
                <a:ea typeface="ＭＳ 明朝" panose="02020609040205080304" pitchFamily="17" charset="-128"/>
                <a:cs typeface="MoolBoran" panose="020B0604020202020204" pitchFamily="34" charset="0"/>
              </a:rPr>
              <a:t>2020</a:t>
            </a:r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  <a:cs typeface="MoolBoran" panose="020B0604020202020204" pitchFamily="34" charset="0"/>
              </a:rPr>
              <a:t>年</a:t>
            </a:r>
            <a:r>
              <a:rPr lang="en-US" altLang="zh-TW" sz="1100" dirty="0">
                <a:latin typeface="Century" panose="02040604050505020304" pitchFamily="18" charset="0"/>
                <a:ea typeface="ＭＳ 明朝" panose="02020609040205080304" pitchFamily="17" charset="-128"/>
                <a:cs typeface="MoolBoran" panose="020B0604020202020204" pitchFamily="34" charset="0"/>
              </a:rPr>
              <a:t>8</a:t>
            </a:r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  <a:cs typeface="MoolBoran" panose="020B0604020202020204" pitchFamily="34" charset="0"/>
              </a:rPr>
              <a:t>月</a:t>
            </a:r>
            <a:r>
              <a:rPr lang="en-US" altLang="zh-TW" sz="1100" dirty="0">
                <a:latin typeface="Century" panose="02040604050505020304" pitchFamily="18" charset="0"/>
                <a:ea typeface="ＭＳ 明朝" panose="02020609040205080304" pitchFamily="17" charset="-128"/>
                <a:cs typeface="MoolBoran" panose="020B0604020202020204" pitchFamily="34" charset="0"/>
              </a:rPr>
              <a:t>20</a:t>
            </a:r>
            <a:r>
              <a:rPr lang="zh-TW" altLang="en-US" sz="1100" dirty="0">
                <a:latin typeface="ＭＳ 明朝" panose="02020609040205080304" pitchFamily="17" charset="-128"/>
                <a:ea typeface="ＭＳ 明朝" panose="02020609040205080304" pitchFamily="17" charset="-128"/>
                <a:cs typeface="MoolBoran" panose="020B0604020202020204" pitchFamily="34" charset="0"/>
              </a:rPr>
              <a:t>日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2657475" y="8475136"/>
            <a:ext cx="1543050" cy="486833"/>
          </a:xfrm>
        </p:spPr>
        <p:txBody>
          <a:bodyPr/>
          <a:lstStyle/>
          <a:p>
            <a:pPr algn="ctr"/>
            <a:r>
              <a:rPr lang="en-US" altLang="ja-JP" sz="1400" dirty="0"/>
              <a:t>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正方形/長方形 1190"/>
          <p:cNvSpPr/>
          <p:nvPr/>
        </p:nvSpPr>
        <p:spPr>
          <a:xfrm>
            <a:off x="659535" y="7080883"/>
            <a:ext cx="5469072" cy="7232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6700" indent="-266700" algn="just">
              <a:spcAft>
                <a:spcPts val="300"/>
              </a:spcAft>
              <a:tabLst>
                <a:tab pos="266700" algn="l"/>
              </a:tabLst>
            </a:pPr>
            <a:r>
              <a:rPr lang="en-US" altLang="ja-JP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※1</a:t>
            </a:r>
            <a:r>
              <a:rPr lang="ja-JP" altLang="en-US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精算時に端数調整。それ以外は</a:t>
            </a:r>
            <a:r>
              <a:rPr lang="en-US" altLang="ja-JP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</a:t>
            </a:r>
            <a:r>
              <a:rPr lang="ja-JP" altLang="en-US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円固定。なお、精算時とは、</a:t>
            </a:r>
            <a:r>
              <a:rPr lang="en-US" altLang="ja-JP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[1314]</a:t>
            </a:r>
            <a:r>
              <a:rPr lang="ja-JP" altLang="en-US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請求完了区分コード＝</a:t>
            </a:r>
            <a:r>
              <a:rPr lang="en-US" altLang="ja-JP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lang="ja-JP" altLang="en-US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：精算</a:t>
            </a:r>
            <a:r>
              <a:rPr lang="en-US" altLang="ja-JP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最終回</a:t>
            </a:r>
            <a:r>
              <a:rPr lang="en-US" altLang="ja-JP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の時を指す。</a:t>
            </a:r>
            <a:endParaRPr lang="en-US" altLang="ja-JP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266700" algn="just">
              <a:spcAft>
                <a:spcPts val="300"/>
              </a:spcAft>
              <a:tabLst>
                <a:tab pos="266700" algn="l"/>
              </a:tabLst>
            </a:pPr>
            <a:r>
              <a:rPr lang="en-US" altLang="ja-JP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※2</a:t>
            </a:r>
            <a:r>
              <a:rPr lang="ja-JP" altLang="en-US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（補足説明）税込の金額が入る</a:t>
            </a:r>
            <a:endParaRPr lang="en-US" altLang="ja-JP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266700" algn="just">
              <a:spcAft>
                <a:spcPts val="300"/>
              </a:spcAft>
              <a:tabLst>
                <a:tab pos="266700" algn="l"/>
              </a:tabLst>
            </a:pPr>
            <a:r>
              <a:rPr lang="en-US" altLang="ja-JP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※3</a:t>
            </a:r>
            <a:r>
              <a:rPr lang="ja-JP" altLang="en-US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（補足説明）税抜の金額が入る</a:t>
            </a:r>
            <a:endParaRPr lang="en-US" altLang="ja-JP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2" name="四角形: 角を丸くする 1184"/>
          <p:cNvSpPr/>
          <p:nvPr/>
        </p:nvSpPr>
        <p:spPr>
          <a:xfrm>
            <a:off x="663552" y="939301"/>
            <a:ext cx="1707331" cy="2313956"/>
          </a:xfrm>
          <a:prstGeom prst="roundRect">
            <a:avLst>
              <a:gd name="adj" fmla="val 836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税抜き累積額査定</a:t>
            </a:r>
          </a:p>
        </p:txBody>
      </p:sp>
      <p:sp>
        <p:nvSpPr>
          <p:cNvPr id="103" name="四角形: 角を丸くする 586"/>
          <p:cNvSpPr/>
          <p:nvPr/>
        </p:nvSpPr>
        <p:spPr>
          <a:xfrm>
            <a:off x="3443267" y="939301"/>
            <a:ext cx="2685344" cy="2315040"/>
          </a:xfrm>
          <a:prstGeom prst="roundRect">
            <a:avLst>
              <a:gd name="adj" fmla="val 836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r"/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税込累積額査定</a:t>
            </a:r>
          </a:p>
        </p:txBody>
      </p:sp>
      <p:sp>
        <p:nvSpPr>
          <p:cNvPr id="106" name="四角形: 角を丸くする 1171"/>
          <p:cNvSpPr/>
          <p:nvPr/>
        </p:nvSpPr>
        <p:spPr>
          <a:xfrm>
            <a:off x="3443264" y="3314899"/>
            <a:ext cx="2685343" cy="3686322"/>
          </a:xfrm>
          <a:prstGeom prst="roundRect">
            <a:avLst>
              <a:gd name="adj" fmla="val 836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r"/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税込当月請求額算定</a:t>
            </a:r>
          </a:p>
        </p:txBody>
      </p:sp>
      <p:sp>
        <p:nvSpPr>
          <p:cNvPr id="107" name="正方形/長方形 106"/>
          <p:cNvSpPr/>
          <p:nvPr/>
        </p:nvSpPr>
        <p:spPr>
          <a:xfrm>
            <a:off x="3893900" y="1146731"/>
            <a:ext cx="1806504" cy="24754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[1153]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税込今回迄累積出来高金額計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08" name="直線矢印コネクタ 107"/>
          <p:cNvCxnSpPr>
            <a:stCxn id="107" idx="2"/>
            <a:endCxn id="125" idx="0"/>
          </p:cNvCxnSpPr>
          <p:nvPr/>
        </p:nvCxnSpPr>
        <p:spPr>
          <a:xfrm flipH="1">
            <a:off x="4792533" y="1394280"/>
            <a:ext cx="4619" cy="602066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正方形/長方形 108"/>
          <p:cNvSpPr/>
          <p:nvPr/>
        </p:nvSpPr>
        <p:spPr>
          <a:xfrm>
            <a:off x="4275226" y="1442686"/>
            <a:ext cx="1083902" cy="144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調整額</a:t>
            </a:r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([1341])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加算</a:t>
            </a:r>
            <a:endParaRPr lang="en-US" altLang="zh-TW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0" name="楕円 109"/>
          <p:cNvSpPr/>
          <p:nvPr/>
        </p:nvSpPr>
        <p:spPr>
          <a:xfrm>
            <a:off x="2495844" y="998179"/>
            <a:ext cx="833647" cy="5182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方式</a:t>
            </a:r>
          </a:p>
        </p:txBody>
      </p:sp>
      <p:cxnSp>
        <p:nvCxnSpPr>
          <p:cNvPr id="111" name="直線矢印コネクタ 110"/>
          <p:cNvCxnSpPr>
            <a:stCxn id="112" idx="3"/>
            <a:endCxn id="107" idx="1"/>
          </p:cNvCxnSpPr>
          <p:nvPr/>
        </p:nvCxnSpPr>
        <p:spPr>
          <a:xfrm>
            <a:off x="2275963" y="1270506"/>
            <a:ext cx="1617937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正方形/長方形 111"/>
          <p:cNvSpPr/>
          <p:nvPr/>
        </p:nvSpPr>
        <p:spPr>
          <a:xfrm>
            <a:off x="729389" y="1146731"/>
            <a:ext cx="1546574" cy="24754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[1109]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今回迄累積出来高金額計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2564979" y="1181251"/>
            <a:ext cx="722601" cy="144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消費税額加算</a:t>
            </a:r>
            <a:endParaRPr lang="en-US" altLang="zh-TW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4" name="四角形: 角を丸くする 1183"/>
          <p:cNvSpPr/>
          <p:nvPr/>
        </p:nvSpPr>
        <p:spPr>
          <a:xfrm>
            <a:off x="628027" y="3310870"/>
            <a:ext cx="2701464" cy="3683186"/>
          </a:xfrm>
          <a:prstGeom prst="roundRect">
            <a:avLst>
              <a:gd name="adj" fmla="val 836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税抜き当月請求額算定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4886197" y="2251065"/>
            <a:ext cx="1040354" cy="3638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[1163]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税込今回迄累積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請求保留金額計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3593749" y="2248864"/>
            <a:ext cx="1081968" cy="3638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[1335]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税込今回迄累積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請求金額計</a:t>
            </a:r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調整前</a:t>
            </a:r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1" name="コネクタ: カギ線 1198"/>
          <p:cNvCxnSpPr>
            <a:stCxn id="125" idx="2"/>
            <a:endCxn id="120" idx="0"/>
          </p:cNvCxnSpPr>
          <p:nvPr/>
        </p:nvCxnSpPr>
        <p:spPr>
          <a:xfrm rot="5400000">
            <a:off x="4409374" y="1865705"/>
            <a:ext cx="108518" cy="6578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コネクタ: カギ線 1207"/>
          <p:cNvCxnSpPr>
            <a:stCxn id="125" idx="2"/>
            <a:endCxn id="117" idx="0"/>
          </p:cNvCxnSpPr>
          <p:nvPr/>
        </p:nvCxnSpPr>
        <p:spPr>
          <a:xfrm rot="16200000" flipH="1">
            <a:off x="5044094" y="1888784"/>
            <a:ext cx="110719" cy="6138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正方形/長方形 123"/>
          <p:cNvSpPr/>
          <p:nvPr/>
        </p:nvSpPr>
        <p:spPr>
          <a:xfrm>
            <a:off x="3893900" y="1649570"/>
            <a:ext cx="1806504" cy="24754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[1342]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調整後税込今回迄累積出来高金額計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4250582" y="1996346"/>
            <a:ext cx="1083902" cy="144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請求額算定</a:t>
            </a:r>
            <a:endParaRPr lang="en-US" altLang="zh-TW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1556850" y="2251066"/>
            <a:ext cx="794862" cy="3638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[1103]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今回迄累積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請求金額計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692620" y="2251065"/>
            <a:ext cx="794862" cy="3638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[1114]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今回迄累積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請求保留金額計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30" name="コネクタ: カギ線 1230"/>
          <p:cNvCxnSpPr>
            <a:stCxn id="133" idx="2"/>
            <a:endCxn id="129" idx="0"/>
          </p:cNvCxnSpPr>
          <p:nvPr/>
        </p:nvCxnSpPr>
        <p:spPr>
          <a:xfrm rot="5400000">
            <a:off x="1238786" y="1991093"/>
            <a:ext cx="111237" cy="4087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コネクタ: カギ線 1231"/>
          <p:cNvCxnSpPr>
            <a:stCxn id="133" idx="2"/>
            <a:endCxn id="128" idx="0"/>
          </p:cNvCxnSpPr>
          <p:nvPr/>
        </p:nvCxnSpPr>
        <p:spPr>
          <a:xfrm rot="16200000" flipH="1">
            <a:off x="1670900" y="1967685"/>
            <a:ext cx="111238" cy="4555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矢印コネクタ 131"/>
          <p:cNvCxnSpPr>
            <a:stCxn id="112" idx="2"/>
            <a:endCxn id="133" idx="0"/>
          </p:cNvCxnSpPr>
          <p:nvPr/>
        </p:nvCxnSpPr>
        <p:spPr>
          <a:xfrm flipH="1">
            <a:off x="1498757" y="1394280"/>
            <a:ext cx="3919" cy="601548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正方形/長方形 132"/>
          <p:cNvSpPr/>
          <p:nvPr/>
        </p:nvSpPr>
        <p:spPr>
          <a:xfrm>
            <a:off x="956806" y="1995828"/>
            <a:ext cx="1083902" cy="144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請求額算定</a:t>
            </a:r>
            <a:endParaRPr lang="en-US" altLang="zh-TW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726963" y="1635093"/>
            <a:ext cx="1546574" cy="24754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[1332]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調整後今回迄累積出来高金額計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35" name="直線矢印コネクタ 134"/>
          <p:cNvCxnSpPr/>
          <p:nvPr/>
        </p:nvCxnSpPr>
        <p:spPr>
          <a:xfrm>
            <a:off x="2070513" y="2071866"/>
            <a:ext cx="2117762" cy="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正方形/長方形 135"/>
          <p:cNvSpPr/>
          <p:nvPr/>
        </p:nvSpPr>
        <p:spPr>
          <a:xfrm>
            <a:off x="2748468" y="1908528"/>
            <a:ext cx="380926" cy="252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[1058]</a:t>
            </a: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支払率</a:t>
            </a:r>
          </a:p>
        </p:txBody>
      </p:sp>
      <p:sp>
        <p:nvSpPr>
          <p:cNvPr id="137" name="楕円 136"/>
          <p:cNvSpPr/>
          <p:nvPr/>
        </p:nvSpPr>
        <p:spPr>
          <a:xfrm>
            <a:off x="2516321" y="2213460"/>
            <a:ext cx="833647" cy="5182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endParaRPr lang="en-US" altLang="ja-JP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方式</a:t>
            </a:r>
          </a:p>
        </p:txBody>
      </p:sp>
      <p:sp>
        <p:nvSpPr>
          <p:cNvPr id="143" name="正方形/長方形 142"/>
          <p:cNvSpPr/>
          <p:nvPr/>
        </p:nvSpPr>
        <p:spPr>
          <a:xfrm>
            <a:off x="3595601" y="6338109"/>
            <a:ext cx="1080000" cy="252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[1112]</a:t>
            </a:r>
          </a:p>
          <a:p>
            <a:pPr algn="ctr"/>
            <a:r>
              <a:rPr lang="zh-TW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今回請求金額計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※3</a:t>
            </a:r>
            <a:endParaRPr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6" name="直線矢印コネクタ 145"/>
          <p:cNvCxnSpPr>
            <a:stCxn id="120" idx="2"/>
            <a:endCxn id="141" idx="0"/>
          </p:cNvCxnSpPr>
          <p:nvPr/>
        </p:nvCxnSpPr>
        <p:spPr>
          <a:xfrm>
            <a:off x="4134733" y="2612693"/>
            <a:ext cx="868" cy="2277841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正方形/長方形 146"/>
          <p:cNvSpPr/>
          <p:nvPr/>
        </p:nvSpPr>
        <p:spPr>
          <a:xfrm>
            <a:off x="3595601" y="3684712"/>
            <a:ext cx="1080000" cy="252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請求済額</a:t>
            </a:r>
          </a:p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([1159])</a:t>
            </a:r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差引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9" name="正方形/長方形 178"/>
          <p:cNvSpPr/>
          <p:nvPr/>
        </p:nvSpPr>
        <p:spPr>
          <a:xfrm>
            <a:off x="2066294" y="4918623"/>
            <a:ext cx="1083902" cy="252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[1112]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今回請求金額計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※3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0" name="正方形/長方形 179"/>
          <p:cNvSpPr/>
          <p:nvPr/>
        </p:nvSpPr>
        <p:spPr>
          <a:xfrm>
            <a:off x="2061221" y="3729225"/>
            <a:ext cx="1083902" cy="252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支払済額（</a:t>
            </a:r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[1323]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前回迄累積支払金額計）差引</a:t>
            </a:r>
          </a:p>
        </p:txBody>
      </p:sp>
      <p:sp>
        <p:nvSpPr>
          <p:cNvPr id="181" name="正方形/長方形 180"/>
          <p:cNvSpPr/>
          <p:nvPr/>
        </p:nvSpPr>
        <p:spPr>
          <a:xfrm>
            <a:off x="2063689" y="4089691"/>
            <a:ext cx="1083902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[1361]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今回請求金額計</a:t>
            </a:r>
          </a:p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調整前</a:t>
            </a:r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83" name="直線矢印コネクタ 182"/>
          <p:cNvCxnSpPr>
            <a:stCxn id="181" idx="2"/>
            <a:endCxn id="179" idx="0"/>
          </p:cNvCxnSpPr>
          <p:nvPr/>
        </p:nvCxnSpPr>
        <p:spPr>
          <a:xfrm>
            <a:off x="2605640" y="4449691"/>
            <a:ext cx="2605" cy="468932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矢印コネクタ 183"/>
          <p:cNvCxnSpPr>
            <a:stCxn id="179" idx="2"/>
          </p:cNvCxnSpPr>
          <p:nvPr/>
        </p:nvCxnSpPr>
        <p:spPr>
          <a:xfrm flipH="1">
            <a:off x="2605315" y="5170623"/>
            <a:ext cx="2930" cy="16913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正方形/長方形 185"/>
          <p:cNvSpPr/>
          <p:nvPr/>
        </p:nvSpPr>
        <p:spPr>
          <a:xfrm>
            <a:off x="2080082" y="4558157"/>
            <a:ext cx="1083902" cy="252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今回請求金額計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調整額</a:t>
            </a:r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([1362])</a:t>
            </a:r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加算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7" name="正方形/長方形 186"/>
          <p:cNvSpPr/>
          <p:nvPr/>
        </p:nvSpPr>
        <p:spPr>
          <a:xfrm>
            <a:off x="2068899" y="6338109"/>
            <a:ext cx="1078692" cy="252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[1097]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最終帳票金額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※2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92" name="直線矢印コネクタ 191"/>
          <p:cNvCxnSpPr>
            <a:stCxn id="85" idx="2"/>
            <a:endCxn id="187" idx="0"/>
          </p:cNvCxnSpPr>
          <p:nvPr/>
        </p:nvCxnSpPr>
        <p:spPr>
          <a:xfrm>
            <a:off x="2603172" y="5538125"/>
            <a:ext cx="5073" cy="79998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矢印コネクタ 192"/>
          <p:cNvCxnSpPr>
            <a:stCxn id="180" idx="2"/>
            <a:endCxn id="181" idx="0"/>
          </p:cNvCxnSpPr>
          <p:nvPr/>
        </p:nvCxnSpPr>
        <p:spPr>
          <a:xfrm>
            <a:off x="2603172" y="3981225"/>
            <a:ext cx="2468" cy="108466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コネクタ: カギ線 1362"/>
          <p:cNvCxnSpPr>
            <a:stCxn id="128" idx="2"/>
            <a:endCxn id="180" idx="0"/>
          </p:cNvCxnSpPr>
          <p:nvPr/>
        </p:nvCxnSpPr>
        <p:spPr>
          <a:xfrm rot="16200000" flipH="1">
            <a:off x="1721561" y="2847614"/>
            <a:ext cx="1114330" cy="648891"/>
          </a:xfrm>
          <a:prstGeom prst="bentConnector3">
            <a:avLst>
              <a:gd name="adj1" fmla="val 88978"/>
            </a:avLst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730841" y="193786"/>
            <a:ext cx="4224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CI-NET </a:t>
            </a:r>
            <a:r>
              <a:rPr kumimoji="1" lang="en-US" altLang="ja-JP" dirty="0" err="1">
                <a:solidFill>
                  <a:srgbClr val="FF0000"/>
                </a:solidFill>
              </a:rPr>
              <a:t>LiteS</a:t>
            </a:r>
            <a:r>
              <a:rPr kumimoji="1" lang="ja-JP" altLang="en-US" dirty="0">
                <a:solidFill>
                  <a:srgbClr val="FF0000"/>
                </a:solidFill>
              </a:rPr>
              <a:t>実装規約</a:t>
            </a:r>
            <a:r>
              <a:rPr kumimoji="1" lang="en-US" altLang="ja-JP" dirty="0">
                <a:solidFill>
                  <a:srgbClr val="FF0000"/>
                </a:solidFill>
              </a:rPr>
              <a:t>Ver.2.2ad.0(</a:t>
            </a:r>
            <a:r>
              <a:rPr kumimoji="1" lang="ja-JP" altLang="en-US" dirty="0">
                <a:solidFill>
                  <a:srgbClr val="FF0000"/>
                </a:solidFill>
              </a:rPr>
              <a:t>案</a:t>
            </a:r>
            <a:r>
              <a:rPr kumimoji="1" lang="en-US" altLang="ja-JP" dirty="0">
                <a:solidFill>
                  <a:srgbClr val="FF0000"/>
                </a:solidFill>
              </a:rPr>
              <a:t>)</a:t>
            </a:r>
          </a:p>
          <a:p>
            <a:r>
              <a:rPr kumimoji="1" lang="ja-JP" altLang="en-US" dirty="0"/>
              <a:t>鑑部分の出来高金額･請求金額算定方法</a:t>
            </a:r>
            <a:endParaRPr kumimoji="1" lang="en-US" altLang="ja-JP" dirty="0"/>
          </a:p>
        </p:txBody>
      </p:sp>
      <p:graphicFrame>
        <p:nvGraphicFramePr>
          <p:cNvPr id="5" name="表 5"/>
          <p:cNvGraphicFramePr>
            <a:graphicFrameLocks noGrp="1"/>
          </p:cNvGraphicFramePr>
          <p:nvPr/>
        </p:nvGraphicFramePr>
        <p:xfrm>
          <a:off x="692620" y="9227257"/>
          <a:ext cx="554477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9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2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方式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方式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方式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方式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78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安藤ハザマ、東急、徳倉</a:t>
                      </a:r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､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西松、前田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大林</a:t>
                      </a:r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､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清水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熊谷</a:t>
                      </a:r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､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竹中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奥村</a:t>
                      </a:r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､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鹿島</a:t>
                      </a:r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､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五洋</a:t>
                      </a:r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､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戸田</a:t>
                      </a:r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､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日鉄環境</a:t>
                      </a:r>
                      <a:r>
                        <a:rPr kumimoji="1" lang="en-US" altLang="ja-JP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､</a:t>
                      </a:r>
                      <a:r>
                        <a:rPr kumimoji="1" lang="ja-JP" altLang="en-US" sz="9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フジタ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7" name="正方形/長方形 86"/>
          <p:cNvSpPr/>
          <p:nvPr/>
        </p:nvSpPr>
        <p:spPr>
          <a:xfrm>
            <a:off x="2066430" y="6064856"/>
            <a:ext cx="1083902" cy="16478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</a:t>
            </a:r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([1096])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計算</a:t>
            </a:r>
            <a:endParaRPr lang="en-US" altLang="zh-TW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四角形吹き出し 1"/>
          <p:cNvSpPr/>
          <p:nvPr/>
        </p:nvSpPr>
        <p:spPr>
          <a:xfrm>
            <a:off x="1925217" y="856047"/>
            <a:ext cx="1892998" cy="246221"/>
          </a:xfrm>
          <a:prstGeom prst="wedgeRectCallout">
            <a:avLst>
              <a:gd name="adj1" fmla="val -62929"/>
              <a:gd name="adj2" fmla="val 7324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各明細行の</a:t>
            </a:r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[1235]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</a:t>
            </a:r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迄累積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出来高</a:t>
            </a:r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金額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明細は</a:t>
            </a:r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税抜きで、その合計が</a:t>
            </a:r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[1109]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2657475" y="8475136"/>
            <a:ext cx="1543050" cy="486833"/>
          </a:xfrm>
        </p:spPr>
        <p:txBody>
          <a:bodyPr/>
          <a:lstStyle/>
          <a:p>
            <a:pPr algn="ctr"/>
            <a:r>
              <a:rPr lang="en-US" altLang="ja-JP" sz="1400" dirty="0"/>
              <a:t>9</a:t>
            </a:r>
          </a:p>
        </p:txBody>
      </p:sp>
      <p:sp>
        <p:nvSpPr>
          <p:cNvPr id="190" name="正方形/長方形 189"/>
          <p:cNvSpPr/>
          <p:nvPr/>
        </p:nvSpPr>
        <p:spPr>
          <a:xfrm>
            <a:off x="2066431" y="5646591"/>
            <a:ext cx="1083902" cy="309799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消費税額調整額（［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1396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］）加算　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※1</a:t>
            </a:r>
            <a:endParaRPr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2061221" y="5279089"/>
            <a:ext cx="1083902" cy="25903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（調整前）</a:t>
            </a:r>
            <a:endParaRPr lang="en-US" altLang="ja-JP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1395</a:t>
            </a:r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]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lang="zh-TW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計算</a:t>
            </a:r>
            <a:endParaRPr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2068898" y="6685124"/>
            <a:ext cx="1083902" cy="1857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方式</a:t>
            </a:r>
            <a:endParaRPr lang="en-US" altLang="zh-TW" sz="1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956806" y="1437093"/>
            <a:ext cx="1083902" cy="144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調整額</a:t>
            </a:r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([1331])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加算</a:t>
            </a:r>
            <a:endParaRPr lang="en-US" altLang="zh-TW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3593748" y="2839981"/>
            <a:ext cx="1081969" cy="3638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[1160]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税込今回迄累積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請求金額計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3609073" y="2649927"/>
            <a:ext cx="1040354" cy="12785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調整額</a:t>
            </a:r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([1343])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加算</a:t>
            </a:r>
            <a:endParaRPr lang="en-US" altLang="zh-TW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82" name="直線矢印コネクタ 81"/>
          <p:cNvCxnSpPr>
            <a:stCxn id="141" idx="2"/>
            <a:endCxn id="143" idx="0"/>
          </p:cNvCxnSpPr>
          <p:nvPr/>
        </p:nvCxnSpPr>
        <p:spPr>
          <a:xfrm>
            <a:off x="4135601" y="5142534"/>
            <a:ext cx="0" cy="1195575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正方形/長方形 140"/>
          <p:cNvSpPr/>
          <p:nvPr/>
        </p:nvSpPr>
        <p:spPr>
          <a:xfrm>
            <a:off x="3595601" y="4890534"/>
            <a:ext cx="1080000" cy="252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[1097]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最終帳票金額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※2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3595601" y="6037095"/>
            <a:ext cx="1080000" cy="16478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</a:t>
            </a:r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([1096]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）計算</a:t>
            </a:r>
            <a:endParaRPr lang="en-US" altLang="zh-TW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768256" y="4923856"/>
            <a:ext cx="1083902" cy="252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[1112]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今回請求金額計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※3</a:t>
            </a:r>
            <a:endParaRPr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763183" y="3729225"/>
            <a:ext cx="1083902" cy="252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請求済額（</a:t>
            </a:r>
            <a:r>
              <a:rPr lang="en-US" altLang="ja-JP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[1101]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前回迄累積請求金額計）差引</a:t>
            </a:r>
          </a:p>
        </p:txBody>
      </p:sp>
      <p:cxnSp>
        <p:nvCxnSpPr>
          <p:cNvPr id="73" name="直線矢印コネクタ 72"/>
          <p:cNvCxnSpPr>
            <a:stCxn id="71" idx="2"/>
            <a:endCxn id="70" idx="0"/>
          </p:cNvCxnSpPr>
          <p:nvPr/>
        </p:nvCxnSpPr>
        <p:spPr>
          <a:xfrm>
            <a:off x="1305134" y="3981225"/>
            <a:ext cx="5073" cy="942631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>
            <a:stCxn id="70" idx="2"/>
          </p:cNvCxnSpPr>
          <p:nvPr/>
        </p:nvCxnSpPr>
        <p:spPr>
          <a:xfrm flipH="1">
            <a:off x="1307277" y="5175856"/>
            <a:ext cx="2930" cy="197576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770861" y="6338109"/>
            <a:ext cx="1078692" cy="252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[1097]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最終帳票金額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※2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77" name="直線矢印コネクタ 76"/>
          <p:cNvCxnSpPr>
            <a:stCxn id="88" idx="2"/>
            <a:endCxn id="76" idx="0"/>
          </p:cNvCxnSpPr>
          <p:nvPr/>
        </p:nvCxnSpPr>
        <p:spPr>
          <a:xfrm>
            <a:off x="1305134" y="5545092"/>
            <a:ext cx="5073" cy="793017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/>
          <p:cNvSpPr/>
          <p:nvPr/>
        </p:nvSpPr>
        <p:spPr>
          <a:xfrm>
            <a:off x="768392" y="6069193"/>
            <a:ext cx="1083902" cy="16478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</a:t>
            </a:r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([1096])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計算</a:t>
            </a:r>
            <a:endParaRPr lang="en-US" altLang="zh-TW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768393" y="5645992"/>
            <a:ext cx="1083902" cy="309799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消費税額調整額（［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1396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］）加算　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※1</a:t>
            </a:r>
            <a:endParaRPr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763183" y="5286056"/>
            <a:ext cx="1083902" cy="25903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（調整前）</a:t>
            </a:r>
            <a:endParaRPr lang="en-US" altLang="ja-JP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1395</a:t>
            </a:r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]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lang="zh-TW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計算</a:t>
            </a:r>
            <a:endParaRPr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763183" y="6690798"/>
            <a:ext cx="1083902" cy="1857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方式</a:t>
            </a:r>
            <a:endParaRPr lang="en-US" altLang="zh-TW" sz="1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15" name="コネクタ: カギ線 1362"/>
          <p:cNvCxnSpPr>
            <a:stCxn id="128" idx="2"/>
            <a:endCxn id="71" idx="0"/>
          </p:cNvCxnSpPr>
          <p:nvPr/>
        </p:nvCxnSpPr>
        <p:spPr>
          <a:xfrm rot="5400000">
            <a:off x="1072543" y="2847487"/>
            <a:ext cx="1114330" cy="649147"/>
          </a:xfrm>
          <a:prstGeom prst="bentConnector3">
            <a:avLst>
              <a:gd name="adj1" fmla="val 88978"/>
            </a:avLst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コネクタ: カギ線 1362"/>
          <p:cNvCxnSpPr>
            <a:stCxn id="128" idx="3"/>
            <a:endCxn id="119" idx="1"/>
          </p:cNvCxnSpPr>
          <p:nvPr/>
        </p:nvCxnSpPr>
        <p:spPr>
          <a:xfrm>
            <a:off x="2351712" y="2432981"/>
            <a:ext cx="1242036" cy="588915"/>
          </a:xfrm>
          <a:prstGeom prst="bentConnector3">
            <a:avLst>
              <a:gd name="adj1" fmla="val 62270"/>
            </a:avLst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正方形/長方形 138"/>
          <p:cNvSpPr/>
          <p:nvPr/>
        </p:nvSpPr>
        <p:spPr>
          <a:xfrm>
            <a:off x="2598073" y="2304003"/>
            <a:ext cx="646937" cy="252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</a:t>
            </a:r>
            <a:endParaRPr lang="en-US" altLang="zh-TW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[13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94</a:t>
            </a:r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]</a:t>
            </a:r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加算</a:t>
            </a:r>
            <a:endParaRPr lang="en-US" altLang="zh-TW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4897530" y="6685124"/>
            <a:ext cx="1083902" cy="1857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</a:t>
            </a: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方式</a:t>
            </a:r>
            <a:endParaRPr lang="en-US" altLang="zh-TW" sz="1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3591815" y="6690798"/>
            <a:ext cx="1083902" cy="1857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</a:t>
            </a: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方式</a:t>
            </a:r>
            <a:endParaRPr lang="en-US" altLang="zh-TW" sz="1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886197" y="6338109"/>
            <a:ext cx="1080000" cy="252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[1112]</a:t>
            </a:r>
          </a:p>
          <a:p>
            <a:pPr algn="ctr"/>
            <a:r>
              <a:rPr lang="zh-TW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今回請求金額計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※3</a:t>
            </a:r>
            <a:endParaRPr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4886197" y="3684712"/>
            <a:ext cx="1080000" cy="252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請求済額</a:t>
            </a:r>
          </a:p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([1159])</a:t>
            </a:r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差引</a:t>
            </a:r>
            <a:endParaRPr lang="ja-JP" altLang="en-US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2" name="直線矢印コネクタ 91"/>
          <p:cNvCxnSpPr>
            <a:stCxn id="93" idx="2"/>
            <a:endCxn id="89" idx="0"/>
          </p:cNvCxnSpPr>
          <p:nvPr/>
        </p:nvCxnSpPr>
        <p:spPr>
          <a:xfrm>
            <a:off x="5426197" y="5142534"/>
            <a:ext cx="0" cy="1195575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886197" y="4890534"/>
            <a:ext cx="1080000" cy="252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[1097]</a:t>
            </a:r>
          </a:p>
          <a:p>
            <a:pPr algn="ctr"/>
            <a:r>
              <a:rPr lang="zh-TW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最終帳票金額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※2</a:t>
            </a:r>
            <a:endParaRPr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4886197" y="5336801"/>
            <a:ext cx="1080000" cy="25903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（調整前）</a:t>
            </a:r>
            <a:endParaRPr lang="en-US" altLang="ja-JP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1395</a:t>
            </a:r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]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lang="zh-TW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計算</a:t>
            </a:r>
            <a:endParaRPr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4886197" y="6037095"/>
            <a:ext cx="1080000" cy="16478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</a:t>
            </a:r>
            <a:r>
              <a:rPr lang="en-US" altLang="zh-TW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([1096]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）計算</a:t>
            </a:r>
            <a:endParaRPr lang="en-US" altLang="zh-TW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4886197" y="5671792"/>
            <a:ext cx="1080000" cy="309799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消費税額調整額（［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1396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］）加算　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※1</a:t>
            </a:r>
            <a:endParaRPr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8" name="コネクタ: カギ線 1362"/>
          <p:cNvCxnSpPr>
            <a:stCxn id="119" idx="2"/>
            <a:endCxn id="90" idx="0"/>
          </p:cNvCxnSpPr>
          <p:nvPr/>
        </p:nvCxnSpPr>
        <p:spPr>
          <a:xfrm rot="16200000" flipH="1">
            <a:off x="4540014" y="2798529"/>
            <a:ext cx="480902" cy="1291464"/>
          </a:xfrm>
          <a:prstGeom prst="bentConnector3">
            <a:avLst>
              <a:gd name="adj1" fmla="val 74648"/>
            </a:avLst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矢印コネクタ 117"/>
          <p:cNvCxnSpPr>
            <a:stCxn id="90" idx="2"/>
            <a:endCxn id="93" idx="0"/>
          </p:cNvCxnSpPr>
          <p:nvPr/>
        </p:nvCxnSpPr>
        <p:spPr>
          <a:xfrm>
            <a:off x="5426197" y="3936712"/>
            <a:ext cx="0" cy="953822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772</Words>
  <Application>Microsoft Office PowerPoint</Application>
  <PresentationFormat>画面に合わせる (4:3)</PresentationFormat>
  <Paragraphs>170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ＭＳ Ｐゴシック</vt:lpstr>
      <vt:lpstr>ＭＳ Ｐ明朝</vt:lpstr>
      <vt:lpstr>ＭＳ 明朝</vt:lpstr>
      <vt:lpstr>新細明體</vt:lpstr>
      <vt:lpstr>游ゴシック</vt:lpstr>
      <vt:lpstr>Arial</vt:lpstr>
      <vt:lpstr>Calibri</vt:lpstr>
      <vt:lpstr>Calibri Light</vt:lpstr>
      <vt:lpstr>Century</vt:lpstr>
      <vt:lpstr>標準デザイン</vt:lpstr>
      <vt:lpstr>PowerPoint プレゼンテーション</vt:lpstr>
      <vt:lpstr>PowerPoint プレゼンテーション</vt:lpstr>
    </vt:vector>
  </TitlesOfParts>
  <Company>（財）建設業振興基金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（財）建設業振興基金　帆足弘治</dc:creator>
  <cp:lastModifiedBy>CTI</cp:lastModifiedBy>
  <cp:revision>133</cp:revision>
  <cp:lastPrinted>2019-12-03T07:14:00Z</cp:lastPrinted>
  <dcterms:created xsi:type="dcterms:W3CDTF">2005-04-26T06:11:00Z</dcterms:created>
  <dcterms:modified xsi:type="dcterms:W3CDTF">2021-05-13T04:59:36Z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1041-10.8.2.6709</vt:lpwstr>
  </property>
</Properties>
</file>